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69"/>
    <p:sldMasterId id="2147483971" r:id="rId70"/>
  </p:sldMasterIdLst>
  <p:notesMasterIdLst>
    <p:notesMasterId r:id="rId117"/>
  </p:notesMasterIdLst>
  <p:handoutMasterIdLst>
    <p:handoutMasterId r:id="rId118"/>
  </p:handoutMasterIdLst>
  <p:sldIdLst>
    <p:sldId id="267" r:id="rId71"/>
    <p:sldId id="770" r:id="rId72"/>
    <p:sldId id="771" r:id="rId73"/>
    <p:sldId id="674" r:id="rId74"/>
    <p:sldId id="772" r:id="rId75"/>
    <p:sldId id="607" r:id="rId76"/>
    <p:sldId id="699" r:id="rId77"/>
    <p:sldId id="700" r:id="rId78"/>
    <p:sldId id="702" r:id="rId79"/>
    <p:sldId id="741" r:id="rId80"/>
    <p:sldId id="748" r:id="rId81"/>
    <p:sldId id="767" r:id="rId82"/>
    <p:sldId id="773" r:id="rId83"/>
    <p:sldId id="759" r:id="rId84"/>
    <p:sldId id="783" r:id="rId85"/>
    <p:sldId id="775" r:id="rId86"/>
    <p:sldId id="776" r:id="rId87"/>
    <p:sldId id="777" r:id="rId88"/>
    <p:sldId id="778" r:id="rId89"/>
    <p:sldId id="731" r:id="rId90"/>
    <p:sldId id="732" r:id="rId91"/>
    <p:sldId id="779" r:id="rId92"/>
    <p:sldId id="715" r:id="rId93"/>
    <p:sldId id="716" r:id="rId94"/>
    <p:sldId id="733" r:id="rId95"/>
    <p:sldId id="749" r:id="rId96"/>
    <p:sldId id="734" r:id="rId97"/>
    <p:sldId id="745" r:id="rId98"/>
    <p:sldId id="746" r:id="rId99"/>
    <p:sldId id="735" r:id="rId100"/>
    <p:sldId id="753" r:id="rId101"/>
    <p:sldId id="750" r:id="rId102"/>
    <p:sldId id="754" r:id="rId103"/>
    <p:sldId id="755" r:id="rId104"/>
    <p:sldId id="736" r:id="rId105"/>
    <p:sldId id="747" r:id="rId106"/>
    <p:sldId id="780" r:id="rId107"/>
    <p:sldId id="737" r:id="rId108"/>
    <p:sldId id="738" r:id="rId109"/>
    <p:sldId id="739" r:id="rId110"/>
    <p:sldId id="740" r:id="rId111"/>
    <p:sldId id="781" r:id="rId112"/>
    <p:sldId id="730" r:id="rId113"/>
    <p:sldId id="757" r:id="rId114"/>
    <p:sldId id="782" r:id="rId115"/>
    <p:sldId id="784" r:id="rId1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125D-EF68-9BDD-070D-685DDB3AEB19}" name="Wendelowski, Karyn" initials="WK" userId="S::wendelowski.karyn@epa.gov::6a13f803-174f-4a06-b6e2-bc833b615d17" providerId="AD"/>
  <p188:author id="{D78AE460-EAED-BD21-364B-D6FEB2691A4F}" name="Beck, Whitney" initials="BW" userId="S::beck.whitney@epa.gov::df8e3633-8fa8-4a40-b504-81a5d754c3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isenberg, Mindy" initials="EM" lastIdx="26" clrIdx="0">
    <p:extLst>
      <p:ext uri="{19B8F6BF-5375-455C-9EA6-DF929625EA0E}">
        <p15:presenceInfo xmlns:p15="http://schemas.microsoft.com/office/powerpoint/2012/main" userId="S::Eisenberg.Mindy@epa.gov::b310a4c3-5c65-48b7-a4db-238102f58a9c" providerId="AD"/>
      </p:ext>
    </p:extLst>
  </p:cmAuthor>
  <p:cmAuthor id="2" name="Frazer, Brian" initials="FB" lastIdx="7" clrIdx="1">
    <p:extLst>
      <p:ext uri="{19B8F6BF-5375-455C-9EA6-DF929625EA0E}">
        <p15:presenceInfo xmlns:p15="http://schemas.microsoft.com/office/powerpoint/2012/main" userId="S::Frazer.Brian@epa.gov::e9c75716-ce81-4b9c-928d-57cf6f0b9b67" providerId="AD"/>
      </p:ext>
    </p:extLst>
  </p:cmAuthor>
  <p:cmAuthor id="3" name="Beck, Whitney" initials="BW" lastIdx="40" clrIdx="2">
    <p:extLst>
      <p:ext uri="{19B8F6BF-5375-455C-9EA6-DF929625EA0E}">
        <p15:presenceInfo xmlns:p15="http://schemas.microsoft.com/office/powerpoint/2012/main" userId="S::beck.whitney@epa.gov::df8e3633-8fa8-4a40-b504-81a5d754c369" providerId="AD"/>
      </p:ext>
    </p:extLst>
  </p:cmAuthor>
  <p:cmAuthor id="4" name="Wendelowski, Karyn" initials="WK" lastIdx="58" clrIdx="3">
    <p:extLst>
      <p:ext uri="{19B8F6BF-5375-455C-9EA6-DF929625EA0E}">
        <p15:presenceInfo xmlns:p15="http://schemas.microsoft.com/office/powerpoint/2012/main" userId="S::wendelowski.karyn@epa.gov::6a13f803-174f-4a06-b6e2-bc833b615d17" providerId="AD"/>
      </p:ext>
    </p:extLst>
  </p:cmAuthor>
  <p:cmAuthor id="5" name="Kwok, Rose" initials="KR" lastIdx="54" clrIdx="4">
    <p:extLst>
      <p:ext uri="{19B8F6BF-5375-455C-9EA6-DF929625EA0E}">
        <p15:presenceInfo xmlns:p15="http://schemas.microsoft.com/office/powerpoint/2012/main" userId="S::Kwok.Rose@epa.gov::b0ba99a2-d717-44a6-aa9b-2b4e048afaf8" providerId="AD"/>
      </p:ext>
    </p:extLst>
  </p:cmAuthor>
  <p:cmAuthor id="6" name="ODea, Elise" initials="OE" lastIdx="40" clrIdx="5">
    <p:extLst>
      <p:ext uri="{19B8F6BF-5375-455C-9EA6-DF929625EA0E}">
        <p15:presenceInfo xmlns:p15="http://schemas.microsoft.com/office/powerpoint/2012/main" userId="S::odea.elise@epa.gov::75ebd7b9-fa97-455e-8011-febe46acb6d8" providerId="AD"/>
      </p:ext>
    </p:extLst>
  </p:cmAuthor>
  <p:cmAuthor id="7" name="Christensen, Damaris" initials="CD" lastIdx="90" clrIdx="6">
    <p:extLst>
      <p:ext uri="{19B8F6BF-5375-455C-9EA6-DF929625EA0E}">
        <p15:presenceInfo xmlns:p15="http://schemas.microsoft.com/office/powerpoint/2012/main" userId="S::Christensen.Damaris@epa.gov::abc25e07-77e6-4328-8dfa-f0b785596a7e" providerId="AD"/>
      </p:ext>
    </p:extLst>
  </p:cmAuthor>
  <p:cmAuthor id="8" name="Swann, Kristine" initials="SK" lastIdx="2" clrIdx="7">
    <p:extLst>
      <p:ext uri="{19B8F6BF-5375-455C-9EA6-DF929625EA0E}">
        <p15:presenceInfo xmlns:p15="http://schemas.microsoft.com/office/powerpoint/2012/main" userId="S::swann.kristine@epa.gov::8d5b32fc-f9fe-4a76-827d-17acc9637e53" providerId="AD"/>
      </p:ext>
    </p:extLst>
  </p:cmAuthor>
  <p:cmAuthor id="9" name="Kaiser, Russell" initials="KR" lastIdx="30" clrIdx="8">
    <p:extLst>
      <p:ext uri="{19B8F6BF-5375-455C-9EA6-DF929625EA0E}">
        <p15:presenceInfo xmlns:p15="http://schemas.microsoft.com/office/powerpoint/2012/main" userId="S::Kaiser.Russell@epa.gov::7d0690fd-b0d2-47b5-ac30-20895abc1607" providerId="AD"/>
      </p:ext>
    </p:extLst>
  </p:cmAuthor>
  <p:cmAuthor id="10" name="Alexander, Laurie" initials="AL" lastIdx="8" clrIdx="9">
    <p:extLst>
      <p:ext uri="{19B8F6BF-5375-455C-9EA6-DF929625EA0E}">
        <p15:presenceInfo xmlns:p15="http://schemas.microsoft.com/office/powerpoint/2012/main" userId="S::Alexander.Laurie@epa.gov::bc36d326-113d-4e60-8f2c-0de8c62b02c5" providerId="AD"/>
      </p:ext>
    </p:extLst>
  </p:cmAuthor>
  <p:cmAuthor id="11" name="Kupchan, Simma" initials="KS" lastIdx="4" clrIdx="10">
    <p:extLst>
      <p:ext uri="{19B8F6BF-5375-455C-9EA6-DF929625EA0E}">
        <p15:presenceInfo xmlns:p15="http://schemas.microsoft.com/office/powerpoint/2012/main" userId="S::kupchan.simma@epa.gov::714bc7c8-cf76-4051-8dea-f7a705e9b4f5" providerId="AD"/>
      </p:ext>
    </p:extLst>
  </p:cmAuthor>
  <p:cmAuthor id="12" name="Author" initials="GJ" lastIdx="6" clrIdx="11">
    <p:extLst>
      <p:ext uri="{19B8F6BF-5375-455C-9EA6-DF929625EA0E}">
        <p15:presenceInfo xmlns:p15="http://schemas.microsoft.com/office/powerpoint/2012/main" userId="Author" providerId="None"/>
      </p:ext>
    </p:extLst>
  </p:cmAuthor>
  <p:cmAuthor id="13" name="Cisar, Elizabeth" initials="CE" lastIdx="1" clrIdx="12">
    <p:extLst>
      <p:ext uri="{19B8F6BF-5375-455C-9EA6-DF929625EA0E}">
        <p15:presenceInfo xmlns:p15="http://schemas.microsoft.com/office/powerpoint/2012/main" userId="S::Cisar.Elizabeth@epa.gov::42af774f-9621-40ae-995c-0ffbfd60ea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D72"/>
    <a:srgbClr val="ECE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4486" autoAdjust="0"/>
  </p:normalViewPr>
  <p:slideViewPr>
    <p:cSldViewPr snapToGrid="0">
      <p:cViewPr varScale="1">
        <p:scale>
          <a:sx n="49" d="100"/>
          <a:sy n="49" d="100"/>
        </p:scale>
        <p:origin x="1316" y="3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notesMaster" Target="notesMasters/notesMaster1.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4.xml"/><Relationship Id="rId89" Type="http://schemas.openxmlformats.org/officeDocument/2006/relationships/slide" Target="slides/slide19.xml"/><Relationship Id="rId112" Type="http://schemas.openxmlformats.org/officeDocument/2006/relationships/slide" Target="slides/slide42.xml"/><Relationship Id="rId16" Type="http://schemas.openxmlformats.org/officeDocument/2006/relationships/customXml" Target="../customXml/item16.xml"/><Relationship Id="rId107" Type="http://schemas.openxmlformats.org/officeDocument/2006/relationships/slide" Target="slides/slide3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4.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slideMaster" Target="slideMasters/slideMaster1.xml"/><Relationship Id="rId113" Type="http://schemas.openxmlformats.org/officeDocument/2006/relationships/slide" Target="slides/slide43.xml"/><Relationship Id="rId118" Type="http://schemas.openxmlformats.org/officeDocument/2006/relationships/handoutMaster" Target="handoutMasters/handoutMaster1.xml"/><Relationship Id="rId80" Type="http://schemas.openxmlformats.org/officeDocument/2006/relationships/slide" Target="slides/slide10.xml"/><Relationship Id="rId85" Type="http://schemas.openxmlformats.org/officeDocument/2006/relationships/slide" Target="slides/slide1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3.xml"/><Relationship Id="rId108" Type="http://schemas.openxmlformats.org/officeDocument/2006/relationships/slide" Target="slides/slide38.xml"/><Relationship Id="rId124" Type="http://schemas.microsoft.com/office/2018/10/relationships/authors" Target="authors.xml"/><Relationship Id="rId54" Type="http://schemas.openxmlformats.org/officeDocument/2006/relationships/customXml" Target="../customXml/item54.xml"/><Relationship Id="rId70" Type="http://schemas.openxmlformats.org/officeDocument/2006/relationships/slideMaster" Target="slideMasters/slideMaster2.xml"/><Relationship Id="rId75" Type="http://schemas.openxmlformats.org/officeDocument/2006/relationships/slide" Target="slides/slide5.xml"/><Relationship Id="rId91" Type="http://schemas.openxmlformats.org/officeDocument/2006/relationships/slide" Target="slides/slide21.xml"/><Relationship Id="rId96"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44.xml"/><Relationship Id="rId119" Type="http://schemas.openxmlformats.org/officeDocument/2006/relationships/commentAuthors" Target="commentAuthors.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 Target="slides/slide11.xml"/><Relationship Id="rId86" Type="http://schemas.openxmlformats.org/officeDocument/2006/relationships/slide" Target="slides/slide1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61" Type="http://schemas.openxmlformats.org/officeDocument/2006/relationships/customXml" Target="../customXml/item61.xml"/><Relationship Id="rId82" Type="http://schemas.openxmlformats.org/officeDocument/2006/relationships/slide" Target="slides/slide1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46.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3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DE71268B-8AC2-4239-8FAF-7C144C210720}" type="datetimeFigureOut">
              <a:rPr lang="en-US"/>
              <a:t>5/11/2023</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F5AD8362-6D63-40AC-BAA9-90C3AE6D5875}" type="datetimeFigureOut">
              <a:rPr lang="en-US"/>
              <a:t>5/11/2023</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01040" y="4473894"/>
            <a:ext cx="5608320" cy="3137535"/>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D3874EC-7B24-4187-ADE5-F2CB25C9BFBF}" type="slidenum">
              <a:rPr lang="en-US" smtClean="0"/>
              <a:t>1</a:t>
            </a:fld>
            <a:endParaRPr lang="en-US"/>
          </a:p>
        </p:txBody>
      </p:sp>
    </p:spTree>
    <p:extLst>
      <p:ext uri="{BB962C8B-B14F-4D97-AF65-F5344CB8AC3E}">
        <p14:creationId xmlns:p14="http://schemas.microsoft.com/office/powerpoint/2010/main" val="398926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954" y="4473474"/>
            <a:ext cx="6729984" cy="4470268"/>
          </a:xfrm>
        </p:spPr>
        <p:txBody>
          <a:bodyPr>
            <a:normAutofit/>
          </a:bodyPr>
          <a:lstStyle/>
          <a:p>
            <a:pPr defTabSz="917235" eaLnBrk="1" fontAlgn="auto" hangingPunct="1">
              <a:spcBef>
                <a:spcPts val="0"/>
              </a:spcBef>
              <a:spcAft>
                <a:spcPts val="0"/>
              </a:spcAft>
              <a:defRPr/>
            </a:pPr>
            <a:endParaRPr lang="en-US" dirty="0"/>
          </a:p>
        </p:txBody>
      </p:sp>
      <p:sp>
        <p:nvSpPr>
          <p:cNvPr id="4" name="Footer Placeholder 3"/>
          <p:cNvSpPr>
            <a:spLocks noGrp="1"/>
          </p:cNvSpPr>
          <p:nvPr>
            <p:ph type="ftr" sz="quarter" idx="10"/>
          </p:nvPr>
        </p:nvSpPr>
        <p:spPr/>
        <p:txBody>
          <a:bodyPr/>
          <a:lstStyle/>
          <a:p>
            <a:pPr>
              <a:defRPr/>
            </a:pPr>
            <a:r>
              <a:rPr lang="en-US"/>
              <a:t>Waters of the U.S.</a:t>
            </a:r>
            <a:endParaRPr lang="en-US" dirty="0"/>
          </a:p>
        </p:txBody>
      </p:sp>
      <p:sp>
        <p:nvSpPr>
          <p:cNvPr id="5" name="Slide Number Placeholder 4"/>
          <p:cNvSpPr>
            <a:spLocks noGrp="1"/>
          </p:cNvSpPr>
          <p:nvPr>
            <p:ph type="sldNum" sz="quarter" idx="11"/>
          </p:nvPr>
        </p:nvSpPr>
        <p:spPr/>
        <p:txBody>
          <a:bodyPr/>
          <a:lstStyle/>
          <a:p>
            <a:pPr>
              <a:defRPr/>
            </a:pPr>
            <a:fld id="{B74CFB46-00E7-4CC2-8824-424796F9554E}" type="slidenum">
              <a:rPr lang="en-US" smtClean="0"/>
              <a:pPr>
                <a:defRPr/>
              </a:pPr>
              <a:t>10</a:t>
            </a:fld>
            <a:endParaRPr lang="en-US" dirty="0"/>
          </a:p>
        </p:txBody>
      </p:sp>
      <p:sp>
        <p:nvSpPr>
          <p:cNvPr id="6" name="Header Placeholder 5"/>
          <p:cNvSpPr>
            <a:spLocks noGrp="1"/>
          </p:cNvSpPr>
          <p:nvPr>
            <p:ph type="hdr" sz="quarter" idx="12"/>
          </p:nvPr>
        </p:nvSpPr>
        <p:spPr/>
        <p:txBody>
          <a:bodyPr/>
          <a:lstStyle/>
          <a:p>
            <a:r>
              <a:rPr lang="en-US"/>
              <a:t>WQSA August 2014</a:t>
            </a:r>
            <a:endParaRPr lang="en-US" dirty="0"/>
          </a:p>
        </p:txBody>
      </p:sp>
    </p:spTree>
    <p:extLst>
      <p:ext uri="{BB962C8B-B14F-4D97-AF65-F5344CB8AC3E}">
        <p14:creationId xmlns:p14="http://schemas.microsoft.com/office/powerpoint/2010/main" val="265796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954" y="4473474"/>
            <a:ext cx="6729984" cy="4470268"/>
          </a:xfrm>
        </p:spPr>
        <p:txBody>
          <a:bodyPr>
            <a:normAutofit/>
          </a:bodyPr>
          <a:lstStyle/>
          <a:p>
            <a:pPr lvl="0"/>
            <a:endParaRPr lang="en-US" dirty="0"/>
          </a:p>
        </p:txBody>
      </p:sp>
      <p:sp>
        <p:nvSpPr>
          <p:cNvPr id="4" name="Footer Placeholder 3"/>
          <p:cNvSpPr>
            <a:spLocks noGrp="1"/>
          </p:cNvSpPr>
          <p:nvPr>
            <p:ph type="ftr" sz="quarter" idx="10"/>
          </p:nvPr>
        </p:nvSpPr>
        <p:spPr/>
        <p:txBody>
          <a:bodyPr/>
          <a:lstStyle/>
          <a:p>
            <a:pPr>
              <a:defRPr/>
            </a:pPr>
            <a:r>
              <a:rPr lang="en-US"/>
              <a:t>Waters of the U.S.</a:t>
            </a:r>
            <a:endParaRPr lang="en-US" dirty="0"/>
          </a:p>
        </p:txBody>
      </p:sp>
      <p:sp>
        <p:nvSpPr>
          <p:cNvPr id="5" name="Slide Number Placeholder 4"/>
          <p:cNvSpPr>
            <a:spLocks noGrp="1"/>
          </p:cNvSpPr>
          <p:nvPr>
            <p:ph type="sldNum" sz="quarter" idx="11"/>
          </p:nvPr>
        </p:nvSpPr>
        <p:spPr/>
        <p:txBody>
          <a:bodyPr/>
          <a:lstStyle/>
          <a:p>
            <a:pPr>
              <a:defRPr/>
            </a:pPr>
            <a:fld id="{B74CFB46-00E7-4CC2-8824-424796F9554E}" type="slidenum">
              <a:rPr lang="en-US" smtClean="0"/>
              <a:pPr>
                <a:defRPr/>
              </a:pPr>
              <a:t>11</a:t>
            </a:fld>
            <a:endParaRPr lang="en-US" dirty="0"/>
          </a:p>
        </p:txBody>
      </p:sp>
      <p:sp>
        <p:nvSpPr>
          <p:cNvPr id="6" name="Header Placeholder 5"/>
          <p:cNvSpPr>
            <a:spLocks noGrp="1"/>
          </p:cNvSpPr>
          <p:nvPr>
            <p:ph type="hdr" sz="quarter" idx="12"/>
          </p:nvPr>
        </p:nvSpPr>
        <p:spPr/>
        <p:txBody>
          <a:bodyPr/>
          <a:lstStyle/>
          <a:p>
            <a:r>
              <a:rPr lang="en-US"/>
              <a:t>WQSA August 2014</a:t>
            </a:r>
            <a:endParaRPr lang="en-US" dirty="0"/>
          </a:p>
        </p:txBody>
      </p:sp>
    </p:spTree>
    <p:extLst>
      <p:ext uri="{BB962C8B-B14F-4D97-AF65-F5344CB8AC3E}">
        <p14:creationId xmlns:p14="http://schemas.microsoft.com/office/powerpoint/2010/main" val="3313211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a:defRPr/>
            </a:pPr>
            <a:fld id="{1A74A8A0-DFFF-4549-A979-721309EB5E78}" type="slidenum">
              <a:rPr lang="en-US" smtClean="0"/>
              <a:pPr>
                <a:defRPr/>
              </a:pPr>
              <a:t>12</a:t>
            </a:fld>
            <a:endParaRPr lang="en-US"/>
          </a:p>
        </p:txBody>
      </p:sp>
    </p:spTree>
    <p:extLst>
      <p:ext uri="{BB962C8B-B14F-4D97-AF65-F5344CB8AC3E}">
        <p14:creationId xmlns:p14="http://schemas.microsoft.com/office/powerpoint/2010/main" val="979273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29C65D5-D113-4879-8722-A02D0218C64D}" type="slidenum">
              <a:rPr lang="en-US" smtClean="0"/>
              <a:pPr/>
              <a:t>13</a:t>
            </a:fld>
            <a:endParaRPr lang="en-US"/>
          </a:p>
        </p:txBody>
      </p:sp>
    </p:spTree>
    <p:extLst>
      <p:ext uri="{BB962C8B-B14F-4D97-AF65-F5344CB8AC3E}">
        <p14:creationId xmlns:p14="http://schemas.microsoft.com/office/powerpoint/2010/main" val="90747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Waters of the U.S.</a:t>
            </a:r>
          </a:p>
          <a:p>
            <a:pPr>
              <a:defRPr/>
            </a:pPr>
            <a:endParaRPr lang="en-US"/>
          </a:p>
          <a:p>
            <a:pPr>
              <a:defRPr/>
            </a:pPr>
            <a:endParaRPr lang="en-US"/>
          </a:p>
          <a:p>
            <a:pPr>
              <a:defRPr/>
            </a:pPr>
            <a:endParaRPr lang="en-US"/>
          </a:p>
        </p:txBody>
      </p:sp>
      <p:sp>
        <p:nvSpPr>
          <p:cNvPr id="5" name="Header Placeholder 4"/>
          <p:cNvSpPr>
            <a:spLocks noGrp="1"/>
          </p:cNvSpPr>
          <p:nvPr>
            <p:ph type="hdr" sz="quarter"/>
          </p:nvPr>
        </p:nvSpPr>
        <p:spPr/>
        <p:txBody>
          <a:bodyPr/>
          <a:lstStyle/>
          <a:p>
            <a:r>
              <a:rPr lang="en-US"/>
              <a:t>WQSA December 2016</a:t>
            </a:r>
          </a:p>
        </p:txBody>
      </p:sp>
    </p:spTree>
    <p:extLst>
      <p:ext uri="{BB962C8B-B14F-4D97-AF65-F5344CB8AC3E}">
        <p14:creationId xmlns:p14="http://schemas.microsoft.com/office/powerpoint/2010/main" val="2860495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54113"/>
            <a:ext cx="5537200" cy="3116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15</a:t>
            </a:fld>
            <a:endParaRPr lang="en-US"/>
          </a:p>
        </p:txBody>
      </p:sp>
    </p:spTree>
    <p:extLst>
      <p:ext uri="{BB962C8B-B14F-4D97-AF65-F5344CB8AC3E}">
        <p14:creationId xmlns:p14="http://schemas.microsoft.com/office/powerpoint/2010/main" val="1688012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16</a:t>
            </a:fld>
            <a:endParaRPr lang="en-US"/>
          </a:p>
        </p:txBody>
      </p:sp>
    </p:spTree>
    <p:extLst>
      <p:ext uri="{BB962C8B-B14F-4D97-AF65-F5344CB8AC3E}">
        <p14:creationId xmlns:p14="http://schemas.microsoft.com/office/powerpoint/2010/main" val="1300261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17</a:t>
            </a:fld>
            <a:endParaRPr lang="en-US"/>
          </a:p>
        </p:txBody>
      </p:sp>
    </p:spTree>
    <p:extLst>
      <p:ext uri="{BB962C8B-B14F-4D97-AF65-F5344CB8AC3E}">
        <p14:creationId xmlns:p14="http://schemas.microsoft.com/office/powerpoint/2010/main" val="362545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18</a:t>
            </a:fld>
            <a:endParaRPr lang="en-US"/>
          </a:p>
        </p:txBody>
      </p:sp>
    </p:spTree>
    <p:extLst>
      <p:ext uri="{BB962C8B-B14F-4D97-AF65-F5344CB8AC3E}">
        <p14:creationId xmlns:p14="http://schemas.microsoft.com/office/powerpoint/2010/main" val="138357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19</a:t>
            </a:fld>
            <a:endParaRPr lang="en-US"/>
          </a:p>
        </p:txBody>
      </p:sp>
    </p:spTree>
    <p:extLst>
      <p:ext uri="{BB962C8B-B14F-4D97-AF65-F5344CB8AC3E}">
        <p14:creationId xmlns:p14="http://schemas.microsoft.com/office/powerpoint/2010/main" val="222150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29C65D5-D113-4879-8722-A02D0218C64D}" type="slidenum">
              <a:rPr lang="en-US" smtClean="0"/>
              <a:pPr/>
              <a:t>2</a:t>
            </a:fld>
            <a:endParaRPr lang="en-US"/>
          </a:p>
        </p:txBody>
      </p:sp>
    </p:spTree>
    <p:extLst>
      <p:ext uri="{BB962C8B-B14F-4D97-AF65-F5344CB8AC3E}">
        <p14:creationId xmlns:p14="http://schemas.microsoft.com/office/powerpoint/2010/main" val="81183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20</a:t>
            </a:fld>
            <a:endParaRPr lang="en-US"/>
          </a:p>
        </p:txBody>
      </p:sp>
    </p:spTree>
    <p:extLst>
      <p:ext uri="{BB962C8B-B14F-4D97-AF65-F5344CB8AC3E}">
        <p14:creationId xmlns:p14="http://schemas.microsoft.com/office/powerpoint/2010/main" val="46030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21</a:t>
            </a:fld>
            <a:endParaRPr lang="en-US"/>
          </a:p>
        </p:txBody>
      </p:sp>
    </p:spTree>
    <p:extLst>
      <p:ext uri="{BB962C8B-B14F-4D97-AF65-F5344CB8AC3E}">
        <p14:creationId xmlns:p14="http://schemas.microsoft.com/office/powerpoint/2010/main" val="1764343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22</a:t>
            </a:fld>
            <a:endParaRPr lang="en-US"/>
          </a:p>
        </p:txBody>
      </p:sp>
    </p:spTree>
    <p:extLst>
      <p:ext uri="{BB962C8B-B14F-4D97-AF65-F5344CB8AC3E}">
        <p14:creationId xmlns:p14="http://schemas.microsoft.com/office/powerpoint/2010/main" val="1188166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23</a:t>
            </a:fld>
            <a:endParaRPr lang="en-US"/>
          </a:p>
        </p:txBody>
      </p:sp>
    </p:spTree>
    <p:extLst>
      <p:ext uri="{BB962C8B-B14F-4D97-AF65-F5344CB8AC3E}">
        <p14:creationId xmlns:p14="http://schemas.microsoft.com/office/powerpoint/2010/main" val="85547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24</a:t>
            </a:fld>
            <a:endParaRPr lang="en-US"/>
          </a:p>
        </p:txBody>
      </p:sp>
    </p:spTree>
    <p:extLst>
      <p:ext uri="{BB962C8B-B14F-4D97-AF65-F5344CB8AC3E}">
        <p14:creationId xmlns:p14="http://schemas.microsoft.com/office/powerpoint/2010/main" val="2954885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25</a:t>
            </a:fld>
            <a:endParaRPr lang="en-US"/>
          </a:p>
        </p:txBody>
      </p:sp>
    </p:spTree>
    <p:extLst>
      <p:ext uri="{BB962C8B-B14F-4D97-AF65-F5344CB8AC3E}">
        <p14:creationId xmlns:p14="http://schemas.microsoft.com/office/powerpoint/2010/main" val="512485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26</a:t>
            </a:fld>
            <a:endParaRPr lang="en-US"/>
          </a:p>
        </p:txBody>
      </p:sp>
    </p:spTree>
    <p:extLst>
      <p:ext uri="{BB962C8B-B14F-4D97-AF65-F5344CB8AC3E}">
        <p14:creationId xmlns:p14="http://schemas.microsoft.com/office/powerpoint/2010/main" val="563028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27</a:t>
            </a:fld>
            <a:endParaRPr lang="en-US"/>
          </a:p>
        </p:txBody>
      </p:sp>
    </p:spTree>
    <p:extLst>
      <p:ext uri="{BB962C8B-B14F-4D97-AF65-F5344CB8AC3E}">
        <p14:creationId xmlns:p14="http://schemas.microsoft.com/office/powerpoint/2010/main" val="990368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28</a:t>
            </a:fld>
            <a:endParaRPr lang="en-US"/>
          </a:p>
        </p:txBody>
      </p:sp>
    </p:spTree>
    <p:extLst>
      <p:ext uri="{BB962C8B-B14F-4D97-AF65-F5344CB8AC3E}">
        <p14:creationId xmlns:p14="http://schemas.microsoft.com/office/powerpoint/2010/main" val="274701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29</a:t>
            </a:fld>
            <a:endParaRPr lang="en-US"/>
          </a:p>
        </p:txBody>
      </p:sp>
    </p:spTree>
    <p:extLst>
      <p:ext uri="{BB962C8B-B14F-4D97-AF65-F5344CB8AC3E}">
        <p14:creationId xmlns:p14="http://schemas.microsoft.com/office/powerpoint/2010/main" val="151212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7B560-5125-4E51-A4E8-64958B9C00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44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30</a:t>
            </a:fld>
            <a:endParaRPr lang="en-US"/>
          </a:p>
        </p:txBody>
      </p:sp>
    </p:spTree>
    <p:extLst>
      <p:ext uri="{BB962C8B-B14F-4D97-AF65-F5344CB8AC3E}">
        <p14:creationId xmlns:p14="http://schemas.microsoft.com/office/powerpoint/2010/main" val="2903106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31</a:t>
            </a:fld>
            <a:endParaRPr lang="en-US"/>
          </a:p>
        </p:txBody>
      </p:sp>
    </p:spTree>
    <p:extLst>
      <p:ext uri="{BB962C8B-B14F-4D97-AF65-F5344CB8AC3E}">
        <p14:creationId xmlns:p14="http://schemas.microsoft.com/office/powerpoint/2010/main" val="42464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32</a:t>
            </a:fld>
            <a:endParaRPr lang="en-US"/>
          </a:p>
        </p:txBody>
      </p:sp>
    </p:spTree>
    <p:extLst>
      <p:ext uri="{BB962C8B-B14F-4D97-AF65-F5344CB8AC3E}">
        <p14:creationId xmlns:p14="http://schemas.microsoft.com/office/powerpoint/2010/main" val="140530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33</a:t>
            </a:fld>
            <a:endParaRPr lang="en-US"/>
          </a:p>
        </p:txBody>
      </p:sp>
    </p:spTree>
    <p:extLst>
      <p:ext uri="{BB962C8B-B14F-4D97-AF65-F5344CB8AC3E}">
        <p14:creationId xmlns:p14="http://schemas.microsoft.com/office/powerpoint/2010/main" val="1213139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34</a:t>
            </a:fld>
            <a:endParaRPr lang="en-US"/>
          </a:p>
        </p:txBody>
      </p:sp>
    </p:spTree>
    <p:extLst>
      <p:ext uri="{BB962C8B-B14F-4D97-AF65-F5344CB8AC3E}">
        <p14:creationId xmlns:p14="http://schemas.microsoft.com/office/powerpoint/2010/main" val="2192460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35</a:t>
            </a:fld>
            <a:endParaRPr lang="en-US"/>
          </a:p>
        </p:txBody>
      </p:sp>
    </p:spTree>
    <p:extLst>
      <p:ext uri="{BB962C8B-B14F-4D97-AF65-F5344CB8AC3E}">
        <p14:creationId xmlns:p14="http://schemas.microsoft.com/office/powerpoint/2010/main" val="1626151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36</a:t>
            </a:fld>
            <a:endParaRPr lang="en-US"/>
          </a:p>
        </p:txBody>
      </p:sp>
    </p:spTree>
    <p:extLst>
      <p:ext uri="{BB962C8B-B14F-4D97-AF65-F5344CB8AC3E}">
        <p14:creationId xmlns:p14="http://schemas.microsoft.com/office/powerpoint/2010/main" val="2074841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37</a:t>
            </a:fld>
            <a:endParaRPr lang="en-US"/>
          </a:p>
        </p:txBody>
      </p:sp>
    </p:spTree>
    <p:extLst>
      <p:ext uri="{BB962C8B-B14F-4D97-AF65-F5344CB8AC3E}">
        <p14:creationId xmlns:p14="http://schemas.microsoft.com/office/powerpoint/2010/main" val="4147833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38</a:t>
            </a:fld>
            <a:endParaRPr lang="en-US"/>
          </a:p>
        </p:txBody>
      </p:sp>
    </p:spTree>
    <p:extLst>
      <p:ext uri="{BB962C8B-B14F-4D97-AF65-F5344CB8AC3E}">
        <p14:creationId xmlns:p14="http://schemas.microsoft.com/office/powerpoint/2010/main" val="2276534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39</a:t>
            </a:fld>
            <a:endParaRPr lang="en-US"/>
          </a:p>
        </p:txBody>
      </p:sp>
    </p:spTree>
    <p:extLst>
      <p:ext uri="{BB962C8B-B14F-4D97-AF65-F5344CB8AC3E}">
        <p14:creationId xmlns:p14="http://schemas.microsoft.com/office/powerpoint/2010/main" val="105388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39B44-CD0B-4134-A348-A404ADB5400F}" type="slidenum">
              <a:rPr lang="en-US" smtClean="0"/>
              <a:t>4</a:t>
            </a:fld>
            <a:endParaRPr lang="en-US" dirty="0"/>
          </a:p>
        </p:txBody>
      </p:sp>
      <p:sp>
        <p:nvSpPr>
          <p:cNvPr id="5" name="Footer Placeholder 4"/>
          <p:cNvSpPr>
            <a:spLocks noGrp="1"/>
          </p:cNvSpPr>
          <p:nvPr>
            <p:ph type="ftr" sz="quarter" idx="11"/>
          </p:nvPr>
        </p:nvSpPr>
        <p:spPr/>
        <p:txBody>
          <a:bodyPr/>
          <a:lstStyle/>
          <a:p>
            <a:r>
              <a:rPr lang="en-US" dirty="0"/>
              <a:t>Confidential Deliberative Process - Do Not Release Under FOIA.</a:t>
            </a:r>
          </a:p>
        </p:txBody>
      </p:sp>
    </p:spTree>
    <p:extLst>
      <p:ext uri="{BB962C8B-B14F-4D97-AF65-F5344CB8AC3E}">
        <p14:creationId xmlns:p14="http://schemas.microsoft.com/office/powerpoint/2010/main" val="2248109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40</a:t>
            </a:fld>
            <a:endParaRPr lang="en-US"/>
          </a:p>
        </p:txBody>
      </p:sp>
    </p:spTree>
    <p:extLst>
      <p:ext uri="{BB962C8B-B14F-4D97-AF65-F5344CB8AC3E}">
        <p14:creationId xmlns:p14="http://schemas.microsoft.com/office/powerpoint/2010/main" val="3609696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41</a:t>
            </a:fld>
            <a:endParaRPr lang="en-US"/>
          </a:p>
        </p:txBody>
      </p:sp>
    </p:spTree>
    <p:extLst>
      <p:ext uri="{BB962C8B-B14F-4D97-AF65-F5344CB8AC3E}">
        <p14:creationId xmlns:p14="http://schemas.microsoft.com/office/powerpoint/2010/main" val="2864159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42</a:t>
            </a:fld>
            <a:endParaRPr lang="en-US"/>
          </a:p>
        </p:txBody>
      </p:sp>
    </p:spTree>
    <p:extLst>
      <p:ext uri="{BB962C8B-B14F-4D97-AF65-F5344CB8AC3E}">
        <p14:creationId xmlns:p14="http://schemas.microsoft.com/office/powerpoint/2010/main" val="1232819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43</a:t>
            </a:fld>
            <a:endParaRPr lang="en-US"/>
          </a:p>
        </p:txBody>
      </p:sp>
    </p:spTree>
    <p:extLst>
      <p:ext uri="{BB962C8B-B14F-4D97-AF65-F5344CB8AC3E}">
        <p14:creationId xmlns:p14="http://schemas.microsoft.com/office/powerpoint/2010/main" val="4203906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44</a:t>
            </a:fld>
            <a:endParaRPr lang="en-US"/>
          </a:p>
        </p:txBody>
      </p:sp>
    </p:spTree>
    <p:extLst>
      <p:ext uri="{BB962C8B-B14F-4D97-AF65-F5344CB8AC3E}">
        <p14:creationId xmlns:p14="http://schemas.microsoft.com/office/powerpoint/2010/main" val="2115741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45</a:t>
            </a:fld>
            <a:endParaRPr lang="en-US"/>
          </a:p>
        </p:txBody>
      </p:sp>
    </p:spTree>
    <p:extLst>
      <p:ext uri="{BB962C8B-B14F-4D97-AF65-F5344CB8AC3E}">
        <p14:creationId xmlns:p14="http://schemas.microsoft.com/office/powerpoint/2010/main" val="26825919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46</a:t>
            </a:fld>
            <a:endParaRPr lang="en-US"/>
          </a:p>
        </p:txBody>
      </p:sp>
    </p:spTree>
    <p:extLst>
      <p:ext uri="{BB962C8B-B14F-4D97-AF65-F5344CB8AC3E}">
        <p14:creationId xmlns:p14="http://schemas.microsoft.com/office/powerpoint/2010/main" val="80142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EF04918-42DE-4B38-AE10-947865942CB1}" type="slidenum">
              <a:rPr lang="en-US" smtClean="0"/>
              <a:t>5</a:t>
            </a:fld>
            <a:endParaRPr lang="en-US"/>
          </a:p>
        </p:txBody>
      </p:sp>
    </p:spTree>
    <p:extLst>
      <p:ext uri="{BB962C8B-B14F-4D97-AF65-F5344CB8AC3E}">
        <p14:creationId xmlns:p14="http://schemas.microsoft.com/office/powerpoint/2010/main" val="204968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235">
              <a:defRPr/>
            </a:pPr>
            <a:endParaRPr lang="en-US" dirty="0"/>
          </a:p>
        </p:txBody>
      </p:sp>
      <p:sp>
        <p:nvSpPr>
          <p:cNvPr id="4" name="Slide Number Placeholder 3"/>
          <p:cNvSpPr>
            <a:spLocks noGrp="1"/>
          </p:cNvSpPr>
          <p:nvPr>
            <p:ph type="sldNum" sz="quarter" idx="10"/>
          </p:nvPr>
        </p:nvSpPr>
        <p:spPr/>
        <p:txBody>
          <a:bodyPr/>
          <a:lstStyle/>
          <a:p>
            <a:pPr>
              <a:defRPr/>
            </a:pPr>
            <a:fld id="{1A74A8A0-DFFF-4549-A979-721309EB5E78}" type="slidenum">
              <a:rPr lang="en-US" smtClean="0"/>
              <a:pPr>
                <a:defRPr/>
              </a:pPr>
              <a:t>6</a:t>
            </a:fld>
            <a:endParaRPr lang="en-US"/>
          </a:p>
        </p:txBody>
      </p:sp>
    </p:spTree>
    <p:extLst>
      <p:ext uri="{BB962C8B-B14F-4D97-AF65-F5344CB8AC3E}">
        <p14:creationId xmlns:p14="http://schemas.microsoft.com/office/powerpoint/2010/main" val="278496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954" y="4473474"/>
            <a:ext cx="6729984" cy="4470268"/>
          </a:xfrm>
        </p:spPr>
        <p:txBody>
          <a:bodyPr>
            <a:normAutofit/>
          </a:bodyPr>
          <a:lstStyle/>
          <a:p>
            <a:pPr defTabSz="917235" eaLnBrk="1" fontAlgn="auto" hangingPunct="1">
              <a:spcBef>
                <a:spcPts val="0"/>
              </a:spcBef>
              <a:spcAft>
                <a:spcPts val="0"/>
              </a:spcAft>
              <a:defRPr/>
            </a:pPr>
            <a:endParaRPr lang="en-US" dirty="0"/>
          </a:p>
        </p:txBody>
      </p:sp>
      <p:sp>
        <p:nvSpPr>
          <p:cNvPr id="4" name="Footer Placeholder 3"/>
          <p:cNvSpPr>
            <a:spLocks noGrp="1"/>
          </p:cNvSpPr>
          <p:nvPr>
            <p:ph type="ftr" sz="quarter" idx="10"/>
          </p:nvPr>
        </p:nvSpPr>
        <p:spPr/>
        <p:txBody>
          <a:bodyPr/>
          <a:lstStyle/>
          <a:p>
            <a:pPr>
              <a:defRPr/>
            </a:pPr>
            <a:r>
              <a:rPr lang="en-US"/>
              <a:t>Waters of the U.S.</a:t>
            </a:r>
            <a:endParaRPr lang="en-US" dirty="0"/>
          </a:p>
        </p:txBody>
      </p:sp>
      <p:sp>
        <p:nvSpPr>
          <p:cNvPr id="5" name="Slide Number Placeholder 4"/>
          <p:cNvSpPr>
            <a:spLocks noGrp="1"/>
          </p:cNvSpPr>
          <p:nvPr>
            <p:ph type="sldNum" sz="quarter" idx="11"/>
          </p:nvPr>
        </p:nvSpPr>
        <p:spPr/>
        <p:txBody>
          <a:bodyPr/>
          <a:lstStyle/>
          <a:p>
            <a:pPr>
              <a:defRPr/>
            </a:pPr>
            <a:fld id="{B74CFB46-00E7-4CC2-8824-424796F9554E}" type="slidenum">
              <a:rPr lang="en-US" smtClean="0"/>
              <a:pPr>
                <a:defRPr/>
              </a:pPr>
              <a:t>7</a:t>
            </a:fld>
            <a:endParaRPr lang="en-US" dirty="0"/>
          </a:p>
        </p:txBody>
      </p:sp>
      <p:sp>
        <p:nvSpPr>
          <p:cNvPr id="6" name="Header Placeholder 5"/>
          <p:cNvSpPr>
            <a:spLocks noGrp="1"/>
          </p:cNvSpPr>
          <p:nvPr>
            <p:ph type="hdr" sz="quarter" idx="12"/>
          </p:nvPr>
        </p:nvSpPr>
        <p:spPr/>
        <p:txBody>
          <a:bodyPr/>
          <a:lstStyle/>
          <a:p>
            <a:r>
              <a:rPr lang="en-US"/>
              <a:t>WQSA August 2014</a:t>
            </a:r>
            <a:endParaRPr lang="en-US" dirty="0"/>
          </a:p>
        </p:txBody>
      </p:sp>
    </p:spTree>
    <p:extLst>
      <p:ext uri="{BB962C8B-B14F-4D97-AF65-F5344CB8AC3E}">
        <p14:creationId xmlns:p14="http://schemas.microsoft.com/office/powerpoint/2010/main" val="2981549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235"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1A74A8A0-DFFF-4549-A979-721309EB5E78}" type="slidenum">
              <a:rPr lang="en-US" smtClean="0"/>
              <a:pPr>
                <a:defRPr/>
              </a:pPr>
              <a:t>8</a:t>
            </a:fld>
            <a:endParaRPr lang="en-US"/>
          </a:p>
        </p:txBody>
      </p:sp>
    </p:spTree>
    <p:extLst>
      <p:ext uri="{BB962C8B-B14F-4D97-AF65-F5344CB8AC3E}">
        <p14:creationId xmlns:p14="http://schemas.microsoft.com/office/powerpoint/2010/main" val="400929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954" y="4473474"/>
            <a:ext cx="6729984" cy="4470268"/>
          </a:xfrm>
        </p:spPr>
        <p:txBody>
          <a:bodyPr>
            <a:normAutofit/>
          </a:bodyPr>
          <a:lstStyle/>
          <a:p>
            <a:pPr lvl="0"/>
            <a:endParaRPr lang="en-US" dirty="0"/>
          </a:p>
        </p:txBody>
      </p:sp>
      <p:sp>
        <p:nvSpPr>
          <p:cNvPr id="4" name="Footer Placeholder 3"/>
          <p:cNvSpPr>
            <a:spLocks noGrp="1"/>
          </p:cNvSpPr>
          <p:nvPr>
            <p:ph type="ftr" sz="quarter" idx="10"/>
          </p:nvPr>
        </p:nvSpPr>
        <p:spPr/>
        <p:txBody>
          <a:bodyPr/>
          <a:lstStyle/>
          <a:p>
            <a:pPr>
              <a:defRPr/>
            </a:pPr>
            <a:r>
              <a:rPr lang="en-US"/>
              <a:t>Waters of the U.S.</a:t>
            </a:r>
            <a:endParaRPr lang="en-US" dirty="0"/>
          </a:p>
        </p:txBody>
      </p:sp>
      <p:sp>
        <p:nvSpPr>
          <p:cNvPr id="5" name="Slide Number Placeholder 4"/>
          <p:cNvSpPr>
            <a:spLocks noGrp="1"/>
          </p:cNvSpPr>
          <p:nvPr>
            <p:ph type="sldNum" sz="quarter" idx="11"/>
          </p:nvPr>
        </p:nvSpPr>
        <p:spPr/>
        <p:txBody>
          <a:bodyPr/>
          <a:lstStyle/>
          <a:p>
            <a:pPr>
              <a:defRPr/>
            </a:pPr>
            <a:fld id="{B74CFB46-00E7-4CC2-8824-424796F9554E}" type="slidenum">
              <a:rPr lang="en-US" smtClean="0"/>
              <a:pPr>
                <a:defRPr/>
              </a:pPr>
              <a:t>9</a:t>
            </a:fld>
            <a:endParaRPr lang="en-US" dirty="0"/>
          </a:p>
        </p:txBody>
      </p:sp>
      <p:sp>
        <p:nvSpPr>
          <p:cNvPr id="6" name="Header Placeholder 5"/>
          <p:cNvSpPr>
            <a:spLocks noGrp="1"/>
          </p:cNvSpPr>
          <p:nvPr>
            <p:ph type="hdr" sz="quarter" idx="12"/>
          </p:nvPr>
        </p:nvSpPr>
        <p:spPr/>
        <p:txBody>
          <a:bodyPr/>
          <a:lstStyle/>
          <a:p>
            <a:r>
              <a:rPr lang="en-US"/>
              <a:t>WQSA August 2014</a:t>
            </a:r>
            <a:endParaRPr lang="en-US" dirty="0"/>
          </a:p>
        </p:txBody>
      </p:sp>
    </p:spTree>
    <p:extLst>
      <p:ext uri="{BB962C8B-B14F-4D97-AF65-F5344CB8AC3E}">
        <p14:creationId xmlns:p14="http://schemas.microsoft.com/office/powerpoint/2010/main" val="265454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35"/>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903"/>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178" indent="0" algn="ctr">
              <a:buNone/>
              <a:defRPr sz="28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DO NOT DISTRIBUTE</a:t>
            </a:r>
            <a:endParaRPr/>
          </a:p>
        </p:txBody>
      </p:sp>
      <p:sp>
        <p:nvSpPr>
          <p:cNvPr id="4" name="Date Placeholder 3"/>
          <p:cNvSpPr>
            <a:spLocks noGrp="1"/>
          </p:cNvSpPr>
          <p:nvPr>
            <p:ph type="dt" sz="half" idx="10"/>
          </p:nvPr>
        </p:nvSpPr>
        <p:spPr/>
        <p:txBody>
          <a:bodyPr/>
          <a:lstStyle/>
          <a:p>
            <a:fld id="{4494D4D0-3C53-461F-AE9A-ECA99E595BCA}" type="datetime1">
              <a:rPr lang="en-US" smtClean="0"/>
              <a:t>5/11/2023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3"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DO NOT DISTRIBUTE</a:t>
            </a:r>
            <a:endParaRPr/>
          </a:p>
        </p:txBody>
      </p:sp>
      <p:sp>
        <p:nvSpPr>
          <p:cNvPr id="4" name="Date Placeholder 3"/>
          <p:cNvSpPr>
            <a:spLocks noGrp="1"/>
          </p:cNvSpPr>
          <p:nvPr>
            <p:ph type="dt" sz="half" idx="10"/>
          </p:nvPr>
        </p:nvSpPr>
        <p:spPr/>
        <p:txBody>
          <a:bodyPr/>
          <a:lstStyle/>
          <a:p>
            <a:fld id="{4C7A6789-BF8B-4764-A5BF-3818D2BC3A5D}" type="datetime1">
              <a:rPr lang="en-US" smtClean="0"/>
              <a:t>5/11/2023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178" indent="0" algn="ctr">
              <a:buNone/>
              <a:defRPr sz="2200"/>
            </a:lvl2pPr>
            <a:lvl3pPr marL="914354" indent="0" algn="ctr">
              <a:buNone/>
              <a:defRPr sz="22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2157BFD-7CDE-4A2F-A4EF-6E1ADAE16794}" type="datetime1">
              <a:rPr lang="en-US" smtClean="0"/>
              <a:t>5/11/2023</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DO NOT DISTRIBUTE</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69E57DC2-970A-4B3E-BB1C-7A09969E49DF}"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0168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A941FB-2A4F-49BF-827F-E02D47D2A1D9}" type="datetime1">
              <a:rPr lang="en-US" smtClean="0"/>
              <a:t>5/11/2023</a:t>
            </a:fld>
            <a:endParaRPr lang="en-US"/>
          </a:p>
        </p:txBody>
      </p:sp>
      <p:sp>
        <p:nvSpPr>
          <p:cNvPr id="5" name="Footer Placeholder 4"/>
          <p:cNvSpPr>
            <a:spLocks noGrp="1"/>
          </p:cNvSpPr>
          <p:nvPr>
            <p:ph type="ftr" sz="quarter" idx="11"/>
          </p:nvPr>
        </p:nvSpPr>
        <p:spPr/>
        <p:txBody>
          <a:bodyPr/>
          <a:lstStyle/>
          <a:p>
            <a:r>
              <a:rPr lang="en-US"/>
              <a:t>DO NOT DISTRIBUTE</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3811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DD1A7C-9250-410E-B11A-D70691E68C74}" type="datetime1">
              <a:rPr lang="en-US" smtClean="0"/>
              <a:t>5/11/2023</a:t>
            </a:fld>
            <a:endParaRPr lang="en-US"/>
          </a:p>
        </p:txBody>
      </p:sp>
      <p:sp>
        <p:nvSpPr>
          <p:cNvPr id="5" name="Footer Placeholder 4"/>
          <p:cNvSpPr>
            <a:spLocks noGrp="1"/>
          </p:cNvSpPr>
          <p:nvPr>
            <p:ph type="ftr" sz="quarter" idx="11"/>
          </p:nvPr>
        </p:nvSpPr>
        <p:spPr/>
        <p:txBody>
          <a:bodyPr/>
          <a:lstStyle/>
          <a:p>
            <a:r>
              <a:rPr lang="en-US"/>
              <a:t>DO NOT DISTRIBUTE</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02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3"/>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3"/>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89CAC-442E-4384-BB93-E410507FF946}" type="datetime1">
              <a:rPr lang="en-US" smtClean="0"/>
              <a:t>5/11/2023</a:t>
            </a:fld>
            <a:endParaRPr lang="en-US"/>
          </a:p>
        </p:txBody>
      </p:sp>
      <p:sp>
        <p:nvSpPr>
          <p:cNvPr id="6" name="Footer Placeholder 5"/>
          <p:cNvSpPr>
            <a:spLocks noGrp="1"/>
          </p:cNvSpPr>
          <p:nvPr>
            <p:ph type="ftr" sz="quarter" idx="11"/>
          </p:nvPr>
        </p:nvSpPr>
        <p:spPr/>
        <p:txBody>
          <a:bodyPr/>
          <a:lstStyle/>
          <a:p>
            <a:r>
              <a:rPr lang="en-US"/>
              <a:t>DO NOT DISTRIBUTE</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811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marL="0" lvl="0" indent="0" algn="l" defTabSz="914354"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AE3F4C-99CB-4867-9970-9F883CE1AEED}" type="datetime1">
              <a:rPr lang="en-US" smtClean="0"/>
              <a:t>5/11/2023</a:t>
            </a:fld>
            <a:endParaRPr lang="en-US"/>
          </a:p>
        </p:txBody>
      </p:sp>
      <p:sp>
        <p:nvSpPr>
          <p:cNvPr id="8" name="Footer Placeholder 7"/>
          <p:cNvSpPr>
            <a:spLocks noGrp="1"/>
          </p:cNvSpPr>
          <p:nvPr>
            <p:ph type="ftr" sz="quarter" idx="11"/>
          </p:nvPr>
        </p:nvSpPr>
        <p:spPr/>
        <p:txBody>
          <a:bodyPr/>
          <a:lstStyle/>
          <a:p>
            <a:r>
              <a:rPr lang="en-US"/>
              <a:t>DO NOT DISTRIBUTE</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92493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0C59F5-D286-45ED-A17B-DEAEE7EF533F}" type="datetime1">
              <a:rPr lang="en-US" smtClean="0"/>
              <a:t>5/11/2023</a:t>
            </a:fld>
            <a:endParaRPr lang="en-US"/>
          </a:p>
        </p:txBody>
      </p:sp>
      <p:sp>
        <p:nvSpPr>
          <p:cNvPr id="4" name="Footer Placeholder 3"/>
          <p:cNvSpPr>
            <a:spLocks noGrp="1"/>
          </p:cNvSpPr>
          <p:nvPr>
            <p:ph type="ftr" sz="quarter" idx="11"/>
          </p:nvPr>
        </p:nvSpPr>
        <p:spPr/>
        <p:txBody>
          <a:bodyPr/>
          <a:lstStyle/>
          <a:p>
            <a:r>
              <a:rPr lang="en-US"/>
              <a:t>DO NOT DISTRIBUTE</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179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D16A1-D08A-479B-8EFA-172DFFB512A1}" type="datetime1">
              <a:rPr lang="en-US" smtClean="0"/>
              <a:t>5/11/2023</a:t>
            </a:fld>
            <a:endParaRPr lang="en-US"/>
          </a:p>
        </p:txBody>
      </p:sp>
      <p:sp>
        <p:nvSpPr>
          <p:cNvPr id="3" name="Footer Placeholder 2"/>
          <p:cNvSpPr>
            <a:spLocks noGrp="1"/>
          </p:cNvSpPr>
          <p:nvPr>
            <p:ph type="ftr" sz="quarter" idx="11"/>
          </p:nvPr>
        </p:nvSpPr>
        <p:spPr/>
        <p:txBody>
          <a:bodyPr/>
          <a:lstStyle/>
          <a:p>
            <a:r>
              <a:rPr lang="en-US"/>
              <a:t>DO NOT DISTRIBUTE</a:t>
            </a:r>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8849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6"/>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9" y="685800"/>
            <a:ext cx="6079067"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7"/>
            <a:ext cx="3200400" cy="3810001"/>
          </a:xfrm>
        </p:spPr>
        <p:txBody>
          <a:bodyPr>
            <a:normAutofit/>
          </a:bodyPr>
          <a:lstStyle>
            <a:lvl1pPr marL="0" indent="0">
              <a:lnSpc>
                <a:spcPct val="114000"/>
              </a:lnSpc>
              <a:spcBef>
                <a:spcPts val="800"/>
              </a:spcBef>
              <a:buNone/>
              <a:defRPr sz="13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3D0EE3-6A17-4A20-B453-B7BDCBF1F2C7}" type="datetime1">
              <a:rPr lang="en-US" smtClean="0"/>
              <a:t>5/11/2023</a:t>
            </a:fld>
            <a:endParaRPr lang="en-US"/>
          </a:p>
        </p:txBody>
      </p:sp>
      <p:sp>
        <p:nvSpPr>
          <p:cNvPr id="6" name="Footer Placeholder 5"/>
          <p:cNvSpPr>
            <a:spLocks noGrp="1"/>
          </p:cNvSpPr>
          <p:nvPr>
            <p:ph type="ftr" sz="quarter" idx="11"/>
          </p:nvPr>
        </p:nvSpPr>
        <p:spPr/>
        <p:txBody>
          <a:bodyPr/>
          <a:lstStyle/>
          <a:p>
            <a:r>
              <a:rPr lang="en-US"/>
              <a:t>DO NOT DISTRIBUTE</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778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DO NOT DISTRIBUTE</a:t>
            </a:r>
            <a:endParaRPr/>
          </a:p>
        </p:txBody>
      </p:sp>
      <p:sp>
        <p:nvSpPr>
          <p:cNvPr id="4" name="Date Placeholder 3"/>
          <p:cNvSpPr>
            <a:spLocks noGrp="1"/>
          </p:cNvSpPr>
          <p:nvPr>
            <p:ph type="dt" sz="half" idx="10"/>
          </p:nvPr>
        </p:nvSpPr>
        <p:spPr/>
        <p:txBody>
          <a:bodyPr/>
          <a:lstStyle/>
          <a:p>
            <a:fld id="{2F997CFD-8D8A-452F-A923-61C597D721F8}" type="datetime1">
              <a:rPr lang="en-US" smtClean="0"/>
              <a:t>5/11/2023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6"/>
            <a:ext cx="11292840" cy="5128923"/>
          </a:xfrm>
          <a:solidFill>
            <a:schemeClr val="accent1"/>
          </a:solidFill>
        </p:spPr>
        <p:txBody>
          <a:bodyPr anchor="t"/>
          <a:lstStyle>
            <a:lvl1pPr marL="0" indent="0">
              <a:buNone/>
              <a:defRPr sz="32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914400" y="6108595"/>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A7BDA8-A87D-420D-B2D7-D6C948408F36}" type="datetime1">
              <a:rPr lang="en-US" smtClean="0"/>
              <a:t>5/11/2023</a:t>
            </a:fld>
            <a:endParaRPr lang="en-US"/>
          </a:p>
        </p:txBody>
      </p:sp>
      <p:sp>
        <p:nvSpPr>
          <p:cNvPr id="6" name="Footer Placeholder 5"/>
          <p:cNvSpPr>
            <a:spLocks noGrp="1"/>
          </p:cNvSpPr>
          <p:nvPr>
            <p:ph type="ftr" sz="quarter" idx="11"/>
          </p:nvPr>
        </p:nvSpPr>
        <p:spPr/>
        <p:txBody>
          <a:bodyPr/>
          <a:lstStyle/>
          <a:p>
            <a:r>
              <a:rPr lang="en-US"/>
              <a:t>DO NOT DISTRIBUTE</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0428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32A1B-B186-4514-A544-382A84698D18}" type="datetime1">
              <a:rPr lang="en-US" smtClean="0"/>
              <a:t>5/11/2023</a:t>
            </a:fld>
            <a:endParaRPr lang="en-US"/>
          </a:p>
        </p:txBody>
      </p:sp>
      <p:sp>
        <p:nvSpPr>
          <p:cNvPr id="5" name="Footer Placeholder 4"/>
          <p:cNvSpPr>
            <a:spLocks noGrp="1"/>
          </p:cNvSpPr>
          <p:nvPr>
            <p:ph type="ftr" sz="quarter" idx="11"/>
          </p:nvPr>
        </p:nvSpPr>
        <p:spPr/>
        <p:txBody>
          <a:bodyPr/>
          <a:lstStyle/>
          <a:p>
            <a:r>
              <a:rPr lang="en-US"/>
              <a:t>DO NOT DISTRIBUTE</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933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3"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3"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E17C3-D633-4C78-A693-B33167859E02}" type="datetime1">
              <a:rPr lang="en-US" smtClean="0"/>
              <a:t>5/11/2023</a:t>
            </a:fld>
            <a:endParaRPr lang="en-US"/>
          </a:p>
        </p:txBody>
      </p:sp>
      <p:sp>
        <p:nvSpPr>
          <p:cNvPr id="5" name="Footer Placeholder 4"/>
          <p:cNvSpPr>
            <a:spLocks noGrp="1"/>
          </p:cNvSpPr>
          <p:nvPr>
            <p:ph type="ftr" sz="quarter" idx="11"/>
          </p:nvPr>
        </p:nvSpPr>
        <p:spPr/>
        <p:txBody>
          <a:bodyPr/>
          <a:lstStyle/>
          <a:p>
            <a:r>
              <a:rPr lang="en-US"/>
              <a:t>DO NOT DISTRIBUTE</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0528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1800"/>
          </a:p>
        </p:txBody>
      </p:sp>
      <p:sp>
        <p:nvSpPr>
          <p:cNvPr id="2" name="Title 1"/>
          <p:cNvSpPr>
            <a:spLocks noGrp="1"/>
          </p:cNvSpPr>
          <p:nvPr>
            <p:ph type="title"/>
          </p:nvPr>
        </p:nvSpPr>
        <p:spPr>
          <a:xfrm>
            <a:off x="1293815"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DO NOT DISTRIBUTE</a:t>
            </a:r>
            <a:endParaRPr/>
          </a:p>
        </p:txBody>
      </p:sp>
      <p:sp>
        <p:nvSpPr>
          <p:cNvPr id="4" name="Date Placeholder 3"/>
          <p:cNvSpPr>
            <a:spLocks noGrp="1"/>
          </p:cNvSpPr>
          <p:nvPr>
            <p:ph type="dt" sz="half" idx="10"/>
          </p:nvPr>
        </p:nvSpPr>
        <p:spPr/>
        <p:txBody>
          <a:bodyPr/>
          <a:lstStyle/>
          <a:p>
            <a:fld id="{373DBB22-924E-44B9-AF33-D0C0A9FA0441}" type="datetime1">
              <a:rPr lang="en-US" smtClean="0"/>
              <a:t>5/11/2023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DO NOT DISTRIBUTE</a:t>
            </a:r>
            <a:endParaRPr/>
          </a:p>
        </p:txBody>
      </p:sp>
      <p:sp>
        <p:nvSpPr>
          <p:cNvPr id="5" name="Date Placeholder 4"/>
          <p:cNvSpPr>
            <a:spLocks noGrp="1"/>
          </p:cNvSpPr>
          <p:nvPr>
            <p:ph type="dt" sz="half" idx="10"/>
          </p:nvPr>
        </p:nvSpPr>
        <p:spPr/>
        <p:txBody>
          <a:bodyPr/>
          <a:lstStyle/>
          <a:p>
            <a:fld id="{37F56CBE-1DA2-4D91-A4CE-2BC67B972DBB}" type="datetime1">
              <a:rPr lang="en-US" smtClean="0"/>
              <a:t>5/11/2023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DO NOT DISTRIBUTE</a:t>
            </a:r>
            <a:endParaRPr/>
          </a:p>
        </p:txBody>
      </p:sp>
      <p:sp>
        <p:nvSpPr>
          <p:cNvPr id="7" name="Date Placeholder 6"/>
          <p:cNvSpPr>
            <a:spLocks noGrp="1"/>
          </p:cNvSpPr>
          <p:nvPr>
            <p:ph type="dt" sz="half" idx="10"/>
          </p:nvPr>
        </p:nvSpPr>
        <p:spPr/>
        <p:txBody>
          <a:bodyPr/>
          <a:lstStyle/>
          <a:p>
            <a:fld id="{3D1E0B60-F802-4BCD-9001-F897AEED1F43}" type="datetime1">
              <a:rPr lang="en-US" smtClean="0"/>
              <a:t>5/11/2023</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DO NOT DISTRIBUTE</a:t>
            </a:r>
            <a:endParaRPr/>
          </a:p>
        </p:txBody>
      </p:sp>
      <p:sp>
        <p:nvSpPr>
          <p:cNvPr id="3" name="Date Placeholder 2"/>
          <p:cNvSpPr>
            <a:spLocks noGrp="1"/>
          </p:cNvSpPr>
          <p:nvPr>
            <p:ph type="dt" sz="half" idx="10"/>
          </p:nvPr>
        </p:nvSpPr>
        <p:spPr/>
        <p:txBody>
          <a:bodyPr/>
          <a:lstStyle/>
          <a:p>
            <a:fld id="{BA27B4D8-BCFF-4D4F-BDE0-023CA7E73E4F}" type="datetime1">
              <a:rPr lang="en-US" smtClean="0"/>
              <a:t>5/11/2023</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1800"/>
          </a:p>
        </p:txBody>
      </p:sp>
      <p:sp>
        <p:nvSpPr>
          <p:cNvPr id="3" name="Footer Placeholder 2"/>
          <p:cNvSpPr>
            <a:spLocks noGrp="1"/>
          </p:cNvSpPr>
          <p:nvPr>
            <p:ph type="ftr" sz="quarter" idx="11"/>
          </p:nvPr>
        </p:nvSpPr>
        <p:spPr/>
        <p:txBody>
          <a:bodyPr/>
          <a:lstStyle/>
          <a:p>
            <a:r>
              <a:rPr lang="en-US"/>
              <a:t>DO NOT DISTRIBUTE</a:t>
            </a:r>
            <a:endParaRPr/>
          </a:p>
        </p:txBody>
      </p:sp>
      <p:sp>
        <p:nvSpPr>
          <p:cNvPr id="2" name="Date Placeholder 1"/>
          <p:cNvSpPr>
            <a:spLocks noGrp="1"/>
          </p:cNvSpPr>
          <p:nvPr>
            <p:ph type="dt" sz="half" idx="10"/>
          </p:nvPr>
        </p:nvSpPr>
        <p:spPr/>
        <p:txBody>
          <a:bodyPr/>
          <a:lstStyle/>
          <a:p>
            <a:fld id="{27395CA7-5AA0-4E57-9919-C67A0343352D}" type="datetime1">
              <a:rPr lang="en-US" smtClean="0"/>
              <a:t>5/11/2023</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90000"/>
              </a:lnSpc>
              <a:spcBef>
                <a:spcPts val="800"/>
              </a:spcBef>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DO NOT DISTRIBUTE</a:t>
            </a:r>
            <a:endParaRPr/>
          </a:p>
        </p:txBody>
      </p:sp>
      <p:sp>
        <p:nvSpPr>
          <p:cNvPr id="5" name="Date Placeholder 4"/>
          <p:cNvSpPr>
            <a:spLocks noGrp="1"/>
          </p:cNvSpPr>
          <p:nvPr>
            <p:ph type="dt" sz="half" idx="10"/>
          </p:nvPr>
        </p:nvSpPr>
        <p:spPr/>
        <p:txBody>
          <a:bodyPr/>
          <a:lstStyle/>
          <a:p>
            <a:fld id="{32089BD9-E107-4F69-A2AC-F47524B10AF3}" type="datetime1">
              <a:rPr lang="en-US" smtClean="0"/>
              <a:t>5/11/2023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100000"/>
              </a:lnSpc>
              <a:spcBef>
                <a:spcPts val="800"/>
              </a:spcBef>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DO NOT DISTRIBUTE</a:t>
            </a:r>
            <a:endParaRPr/>
          </a:p>
        </p:txBody>
      </p:sp>
      <p:sp>
        <p:nvSpPr>
          <p:cNvPr id="5" name="Date Placeholder 4"/>
          <p:cNvSpPr>
            <a:spLocks noGrp="1"/>
          </p:cNvSpPr>
          <p:nvPr>
            <p:ph type="dt" sz="half" idx="10"/>
          </p:nvPr>
        </p:nvSpPr>
        <p:spPr/>
        <p:txBody>
          <a:bodyPr/>
          <a:lstStyle/>
          <a:p>
            <a:fld id="{394D71B8-35EA-4D9E-8F38-75F1358D4EFE}" type="datetime1">
              <a:rPr lang="en-US" smtClean="0"/>
              <a:t>5/11/2023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1800"/>
          </a:p>
        </p:txBody>
      </p:sp>
      <p:sp>
        <p:nvSpPr>
          <p:cNvPr id="8" name="water3"/>
          <p:cNvSpPr/>
          <p:nvPr/>
        </p:nvSpPr>
        <p:spPr bwMode="gray">
          <a:xfrm>
            <a:off x="2552" y="6064107"/>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7"/>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5"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DO NOT DISTRIBUTE</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6930019E-121F-4271-ACEB-D17E604CFBE7}" type="datetime1">
              <a:rPr lang="en-US" smtClean="0"/>
              <a:t>5/11/2023</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54"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06" indent="-228589" algn="l" defTabSz="914354"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13" indent="-228589" algn="l" defTabSz="914354"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18" indent="-228589" algn="l" defTabSz="914354"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26" indent="-228589" algn="l" defTabSz="914354"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532" indent="-228589" algn="l" defTabSz="914354"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838" indent="-228589" algn="l" defTabSz="914354"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144" indent="-228589" algn="l" defTabSz="914354"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450" indent="-228589" algn="l" defTabSz="914354"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168" indent="0" algn="l" defTabSz="914354"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3"/>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6" y="998540"/>
            <a:ext cx="1904999" cy="365125"/>
          </a:xfrm>
          <a:prstGeom prst="rect">
            <a:avLst/>
          </a:prstGeom>
        </p:spPr>
        <p:txBody>
          <a:bodyPr vert="horz" lIns="91440" tIns="45720" rIns="91440" bIns="45720" rtlCol="0" anchor="ctr"/>
          <a:lstStyle>
            <a:lvl1pPr algn="r">
              <a:defRPr sz="1051" b="0">
                <a:solidFill>
                  <a:schemeClr val="tx2">
                    <a:lumMod val="20000"/>
                    <a:lumOff val="80000"/>
                  </a:schemeClr>
                </a:solidFill>
              </a:defRPr>
            </a:lvl1pPr>
          </a:lstStyle>
          <a:p>
            <a:fld id="{D55B3B29-AE40-4161-B4D2-2F1413FDF0AB}" type="datetime1">
              <a:rPr lang="en-US" smtClean="0"/>
              <a:t>5/11/2023</a:t>
            </a:fld>
            <a:endParaRPr lang="en-US"/>
          </a:p>
        </p:txBody>
      </p:sp>
      <p:sp>
        <p:nvSpPr>
          <p:cNvPr id="5" name="Footer Placeholder 4"/>
          <p:cNvSpPr>
            <a:spLocks noGrp="1"/>
          </p:cNvSpPr>
          <p:nvPr>
            <p:ph type="ftr" sz="quarter" idx="3"/>
          </p:nvPr>
        </p:nvSpPr>
        <p:spPr>
          <a:xfrm rot="16200000">
            <a:off x="9959341" y="4046540"/>
            <a:ext cx="3581400" cy="365125"/>
          </a:xfrm>
          <a:prstGeom prst="rect">
            <a:avLst/>
          </a:prstGeom>
        </p:spPr>
        <p:txBody>
          <a:bodyPr vert="horz" lIns="91440" tIns="45720" rIns="91440" bIns="45720" rtlCol="0" anchor="ctr"/>
          <a:lstStyle>
            <a:lvl1pPr algn="l">
              <a:defRPr sz="1051">
                <a:solidFill>
                  <a:schemeClr val="tx2">
                    <a:lumMod val="20000"/>
                    <a:lumOff val="80000"/>
                  </a:schemeClr>
                </a:solidFill>
              </a:defRPr>
            </a:lvl1pPr>
          </a:lstStyle>
          <a:p>
            <a:r>
              <a:rPr lang="en-US"/>
              <a:t>DO NOT DISTRIBUTE</a:t>
            </a:r>
          </a:p>
        </p:txBody>
      </p:sp>
      <p:sp>
        <p:nvSpPr>
          <p:cNvPr id="6" name="Slide Number Placeholder 5"/>
          <p:cNvSpPr>
            <a:spLocks noGrp="1"/>
          </p:cNvSpPr>
          <p:nvPr>
            <p:ph type="sldNum" sz="quarter" idx="4"/>
          </p:nvPr>
        </p:nvSpPr>
        <p:spPr>
          <a:xfrm>
            <a:off x="11292840" y="6172206"/>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5430499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p:titleStyle>
    <p:bodyStyle>
      <a:lvl1pPr marL="182870" indent="-182870" algn="l" defTabSz="914354"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78" indent="-182870" algn="l" defTabSz="914354"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484"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790"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096"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2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0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89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87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epa.gov/wotus/definition-waters-united-states-rule-status-and-litigation-update"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epa.gov/wotus"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epa.gov/wotus"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hyperlink" Target="https://www.epa.gov/wotus/current-implementation-waters-united-states" TargetMode="External"/><Relationship Id="rId4" Type="http://schemas.openxmlformats.org/officeDocument/2006/relationships/hyperlink" Target="https://www.epa.gov/wotus/revising-definition-waters-united-state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5873" y="1884467"/>
            <a:ext cx="9912627" cy="1977776"/>
          </a:xfrm>
        </p:spPr>
        <p:txBody>
          <a:bodyPr>
            <a:normAutofit/>
          </a:bodyPr>
          <a:lstStyle/>
          <a:p>
            <a:pPr algn="ctr"/>
            <a:r>
              <a:rPr lang="en-US" sz="4000" b="1" dirty="0">
                <a:effectLst>
                  <a:outerShdw blurRad="38100" dist="38100" dir="2700000" algn="tl">
                    <a:srgbClr val="000000">
                      <a:alpha val="43137"/>
                    </a:srgbClr>
                  </a:outerShdw>
                </a:effectLst>
                <a:cs typeface="Times New Roman"/>
              </a:rPr>
              <a:t>Waters of the United States</a:t>
            </a:r>
            <a:r>
              <a:rPr lang="en-US" sz="4000" b="1" dirty="0">
                <a:cs typeface="Times New Roman"/>
              </a:rPr>
              <a:t> </a:t>
            </a:r>
            <a:br>
              <a:rPr lang="en-US" sz="4000" b="1" dirty="0">
                <a:cs typeface="Times New Roman" panose="02020603050405020304" pitchFamily="18" charset="0"/>
              </a:rPr>
            </a:br>
            <a:r>
              <a:rPr lang="en-US" sz="4000" b="1" dirty="0">
                <a:cs typeface="Times New Roman" panose="02020603050405020304" pitchFamily="18" charset="0"/>
              </a:rPr>
              <a:t>(WOTUS) Update</a:t>
            </a:r>
            <a:r>
              <a:rPr lang="en-US" sz="4000" b="1" dirty="0">
                <a:cs typeface="Times New Roman"/>
              </a:rPr>
              <a:t> </a:t>
            </a:r>
            <a:br>
              <a:rPr lang="en-US" sz="4000" b="1" dirty="0">
                <a:cs typeface="Times New Roman" panose="02020603050405020304" pitchFamily="18" charset="0"/>
              </a:rPr>
            </a:br>
            <a:endParaRPr lang="en-US" sz="4000" b="1" dirty="0"/>
          </a:p>
        </p:txBody>
      </p:sp>
      <p:sp>
        <p:nvSpPr>
          <p:cNvPr id="3" name="Subtitle 2"/>
          <p:cNvSpPr>
            <a:spLocks noGrp="1"/>
          </p:cNvSpPr>
          <p:nvPr>
            <p:ph type="subTitle" idx="1"/>
          </p:nvPr>
        </p:nvSpPr>
        <p:spPr>
          <a:xfrm>
            <a:off x="1284926" y="3862243"/>
            <a:ext cx="9933573" cy="1781812"/>
          </a:xfrm>
        </p:spPr>
        <p:txBody>
          <a:bodyPr vert="horz" lIns="91440" tIns="45720" rIns="91440" bIns="45720" rtlCol="0" anchor="t">
            <a:normAutofit fontScale="70000" lnSpcReduction="20000"/>
          </a:bodyPr>
          <a:lstStyle/>
          <a:p>
            <a:pPr algn="ctr"/>
            <a:r>
              <a:rPr lang="en-US" sz="3200" b="1" dirty="0"/>
              <a:t>Phyllis Feinmark</a:t>
            </a:r>
          </a:p>
          <a:p>
            <a:pPr algn="ctr"/>
            <a:r>
              <a:rPr lang="en-US" sz="3200" b="1" dirty="0"/>
              <a:t>Chief, Water and General Law Branch</a:t>
            </a:r>
          </a:p>
          <a:p>
            <a:pPr algn="ctr"/>
            <a:r>
              <a:rPr lang="en-US" sz="3200" b="1" dirty="0"/>
              <a:t>US EPA Region 2 ORC</a:t>
            </a:r>
          </a:p>
          <a:p>
            <a:pPr algn="ctr"/>
            <a:r>
              <a:rPr lang="en-US" sz="3200" b="1" dirty="0"/>
              <a:t>May 19, 2023</a:t>
            </a:r>
          </a:p>
        </p:txBody>
      </p:sp>
      <p:sp>
        <p:nvSpPr>
          <p:cNvPr id="4" name="Footer Placeholder 3">
            <a:extLst>
              <a:ext uri="{FF2B5EF4-FFF2-40B4-BE49-F238E27FC236}">
                <a16:creationId xmlns:a16="http://schemas.microsoft.com/office/drawing/2014/main" id="{FB86085B-4A36-4983-B47C-91E69587431F}"/>
              </a:ext>
            </a:extLst>
          </p:cNvPr>
          <p:cNvSpPr>
            <a:spLocks noGrp="1"/>
          </p:cNvSpPr>
          <p:nvPr>
            <p:ph type="ftr" sz="quarter" idx="11"/>
          </p:nvPr>
        </p:nvSpPr>
        <p:spPr>
          <a:xfrm rot="16200000">
            <a:off x="11020888" y="4246237"/>
            <a:ext cx="3581400" cy="365125"/>
          </a:xfrm>
        </p:spPr>
        <p:txBody>
          <a:bodyPr/>
          <a:lstStyle/>
          <a:p>
            <a:endParaRPr lang="en-US" sz="1600" b="1" dirty="0"/>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763000" cy="914400"/>
          </a:xfrm>
        </p:spPr>
        <p:txBody>
          <a:bodyPr>
            <a:normAutofit fontScale="90000"/>
          </a:bodyPr>
          <a:lstStyle/>
          <a:p>
            <a:pPr algn="ctr"/>
            <a:r>
              <a:rPr lang="en-US" sz="4000" b="1" dirty="0">
                <a:latin typeface="Times New Roman" panose="02020603050405020304" pitchFamily="18" charset="0"/>
                <a:cs typeface="Times New Roman" panose="02020603050405020304" pitchFamily="18" charset="0"/>
              </a:rPr>
              <a:t>The Navigable Waters Protection Rule (NWPR)</a:t>
            </a:r>
          </a:p>
        </p:txBody>
      </p:sp>
      <p:sp>
        <p:nvSpPr>
          <p:cNvPr id="3" name="Content Placeholder 2"/>
          <p:cNvSpPr>
            <a:spLocks noGrp="1"/>
          </p:cNvSpPr>
          <p:nvPr>
            <p:ph idx="1"/>
          </p:nvPr>
        </p:nvSpPr>
        <p:spPr>
          <a:xfrm>
            <a:off x="1752600" y="1387366"/>
            <a:ext cx="9372600" cy="5181600"/>
          </a:xfrm>
        </p:spPr>
        <p:txBody>
          <a:bodyPr>
            <a:normAutofit fontScale="77500" lnSpcReduction="20000"/>
          </a:bodyPr>
          <a:lstStyle/>
          <a:p>
            <a:pPr marL="0" indent="0">
              <a:buNone/>
            </a:pPr>
            <a:endParaRPr lang="en-US" b="1" dirty="0">
              <a:latin typeface="Times New Roman" panose="02020603050405020304" pitchFamily="18" charset="0"/>
              <a:cs typeface="Times New Roman" panose="02020603050405020304" pitchFamily="18" charset="0"/>
            </a:endParaRPr>
          </a:p>
          <a:p>
            <a:pPr marL="0" indent="0">
              <a:buNone/>
            </a:pPr>
            <a:r>
              <a:rPr lang="en-US" sz="3800" b="1" dirty="0">
                <a:latin typeface="Times New Roman" panose="02020603050405020304" pitchFamily="18" charset="0"/>
                <a:cs typeface="Times New Roman" panose="02020603050405020304" pitchFamily="18" charset="0"/>
              </a:rPr>
              <a:t>March 6, 2017 - Federal Register notice  (82 FR 12532)</a:t>
            </a:r>
          </a:p>
          <a:p>
            <a:pPr marL="0" indent="0">
              <a:buNone/>
            </a:pPr>
            <a:r>
              <a:rPr lang="en-US" sz="3800" dirty="0">
                <a:latin typeface="Times New Roman" panose="02020603050405020304" pitchFamily="18" charset="0"/>
                <a:cs typeface="Times New Roman" panose="02020603050405020304" pitchFamily="18" charset="0"/>
              </a:rPr>
              <a:t>	In accordance with EO, announcing EPA and Corps “intention to review and rescind or revise the Clean Water Rule.</a:t>
            </a:r>
          </a:p>
          <a:p>
            <a:pPr marL="0" indent="0">
              <a:spcBef>
                <a:spcPts val="1200"/>
              </a:spcBef>
              <a:buNone/>
            </a:pPr>
            <a:r>
              <a:rPr lang="en-US" sz="3800" b="1" dirty="0">
                <a:latin typeface="Times New Roman" panose="02020603050405020304" pitchFamily="18" charset="0"/>
                <a:cs typeface="Times New Roman" panose="02020603050405020304" pitchFamily="18" charset="0"/>
              </a:rPr>
              <a:t>October 22, 2019 - Step 1 </a:t>
            </a:r>
          </a:p>
          <a:p>
            <a:pPr marL="0" indent="0">
              <a:spcBef>
                <a:spcPts val="1200"/>
              </a:spcBef>
              <a:buNone/>
            </a:pPr>
            <a:r>
              <a:rPr lang="en-US" sz="3800" dirty="0">
                <a:latin typeface="Times New Roman" panose="02020603050405020304" pitchFamily="18" charset="0"/>
                <a:cs typeface="Times New Roman" panose="02020603050405020304" pitchFamily="18" charset="0"/>
              </a:rPr>
              <a:t>	Rule repealing the 2015 CWR, recodifying the regulatory text that existed prior to 2015.</a:t>
            </a:r>
          </a:p>
          <a:p>
            <a:pPr marL="0" indent="0">
              <a:spcBef>
                <a:spcPts val="1200"/>
              </a:spcBef>
              <a:buNone/>
            </a:pPr>
            <a:r>
              <a:rPr lang="en-US" sz="3800" b="1" dirty="0">
                <a:latin typeface="Times New Roman" panose="02020603050405020304" pitchFamily="18" charset="0"/>
                <a:cs typeface="Times New Roman" panose="02020603050405020304" pitchFamily="18" charset="0"/>
              </a:rPr>
              <a:t>June 22, 2020 - Step 2  </a:t>
            </a:r>
          </a:p>
          <a:p>
            <a:pPr marL="0" indent="0">
              <a:spcBef>
                <a:spcPts val="1200"/>
              </a:spcBef>
              <a:buNone/>
            </a:pPr>
            <a:r>
              <a:rPr lang="en-US" sz="3800" dirty="0">
                <a:latin typeface="Times New Roman" panose="02020603050405020304" pitchFamily="18" charset="0"/>
                <a:cs typeface="Times New Roman" panose="02020603050405020304" pitchFamily="18" charset="0"/>
              </a:rPr>
              <a:t>	Navigable Waters Protection Rule 33 CFR Part 328 (Corps of Engineers), 40 CFR Part 120 (EPA)</a:t>
            </a:r>
          </a:p>
          <a:p>
            <a:pPr marL="0" indent="0">
              <a:spcBef>
                <a:spcPts val="1200"/>
              </a:spcBef>
              <a:buNone/>
            </a:pPr>
            <a:endParaRPr lang="en-US" sz="3800" dirty="0">
              <a:latin typeface="Times New Roman" panose="02020603050405020304" pitchFamily="18" charset="0"/>
              <a:cs typeface="Times New Roman" panose="02020603050405020304" pitchFamily="18" charset="0"/>
            </a:endParaRPr>
          </a:p>
          <a:p>
            <a:pPr marL="393192" lvl="1" indent="0">
              <a:buNone/>
            </a:pPr>
            <a:endParaRPr lang="en-US" dirty="0"/>
          </a:p>
        </p:txBody>
      </p:sp>
    </p:spTree>
    <p:extLst>
      <p:ext uri="{BB962C8B-B14F-4D97-AF65-F5344CB8AC3E}">
        <p14:creationId xmlns:p14="http://schemas.microsoft.com/office/powerpoint/2010/main" val="51842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8763000" cy="914400"/>
          </a:xfrm>
        </p:spPr>
        <p:txBody>
          <a:bodyPr>
            <a:normAutofit/>
          </a:bodyPr>
          <a:lstStyle/>
          <a:p>
            <a:pPr algn="ctr"/>
            <a:r>
              <a:rPr lang="en-US" sz="4000" b="1" dirty="0">
                <a:latin typeface="Times New Roman" panose="02020603050405020304" pitchFamily="18" charset="0"/>
                <a:cs typeface="Times New Roman" panose="02020603050405020304" pitchFamily="18" charset="0"/>
              </a:rPr>
              <a:t>Fast Forward to January 20, 2021</a:t>
            </a:r>
          </a:p>
        </p:txBody>
      </p:sp>
      <p:sp>
        <p:nvSpPr>
          <p:cNvPr id="3" name="Content Placeholder 2"/>
          <p:cNvSpPr>
            <a:spLocks noGrp="1"/>
          </p:cNvSpPr>
          <p:nvPr>
            <p:ph idx="1"/>
          </p:nvPr>
        </p:nvSpPr>
        <p:spPr>
          <a:xfrm>
            <a:off x="1409700" y="1371600"/>
            <a:ext cx="9372600" cy="5181600"/>
          </a:xfrm>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EO 13990 (1/20/21) “Protecting Public Health and the Environment and Restoring Science to Tackle Climate Change”</a:t>
            </a:r>
          </a:p>
          <a:p>
            <a:pPr lvl="1"/>
            <a:r>
              <a:rPr lang="en-US" sz="2800" dirty="0">
                <a:latin typeface="Times New Roman" panose="02020603050405020304" pitchFamily="18" charset="0"/>
                <a:cs typeface="Times New Roman" panose="02020603050405020304" pitchFamily="18" charset="0"/>
              </a:rPr>
              <a:t>Emphasis on science</a:t>
            </a:r>
          </a:p>
          <a:p>
            <a:pPr lvl="1"/>
            <a:r>
              <a:rPr lang="en-US" sz="2800" dirty="0">
                <a:latin typeface="Times New Roman" panose="02020603050405020304" pitchFamily="18" charset="0"/>
                <a:cs typeface="Times New Roman" panose="02020603050405020304" pitchFamily="18" charset="0"/>
              </a:rPr>
              <a:t>Revoked EO 13778; but that did not revoke the regulation</a:t>
            </a:r>
          </a:p>
          <a:p>
            <a:pPr lvl="1"/>
            <a:r>
              <a:rPr lang="en-US" sz="2800" dirty="0">
                <a:latin typeface="Times New Roman" panose="02020603050405020304" pitchFamily="18" charset="0"/>
                <a:cs typeface="Times New Roman" panose="02020603050405020304" pitchFamily="18" charset="0"/>
              </a:rPr>
              <a:t>NWPR went on a list of regulations agencies were directed to review</a:t>
            </a:r>
          </a:p>
          <a:p>
            <a:pPr marL="393192" lvl="1" indent="0">
              <a:buNone/>
            </a:pPr>
            <a:endParaRPr lang="en-US" dirty="0"/>
          </a:p>
        </p:txBody>
      </p:sp>
    </p:spTree>
    <p:extLst>
      <p:ext uri="{BB962C8B-B14F-4D97-AF65-F5344CB8AC3E}">
        <p14:creationId xmlns:p14="http://schemas.microsoft.com/office/powerpoint/2010/main" val="77629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9269-792B-484B-B264-381A3FF81AD2}"/>
              </a:ext>
            </a:extLst>
          </p:cNvPr>
          <p:cNvSpPr>
            <a:spLocks noGrp="1"/>
          </p:cNvSpPr>
          <p:nvPr>
            <p:ph type="title"/>
          </p:nvPr>
        </p:nvSpPr>
        <p:spPr>
          <a:xfrm>
            <a:off x="838200" y="381000"/>
            <a:ext cx="10972800" cy="1143000"/>
          </a:xfrm>
        </p:spPr>
        <p:txBody>
          <a:bodyPr/>
          <a:lstStyle/>
          <a:p>
            <a:r>
              <a:rPr lang="en-US" dirty="0"/>
              <a:t>                        </a:t>
            </a:r>
            <a:r>
              <a:rPr lang="en-US" sz="4000" b="1" dirty="0">
                <a:latin typeface="Times New Roman" panose="02020603050405020304" pitchFamily="18" charset="0"/>
                <a:cs typeface="Times New Roman" panose="02020603050405020304" pitchFamily="18" charset="0"/>
              </a:rPr>
              <a:t>And then . . . .</a:t>
            </a:r>
          </a:p>
        </p:txBody>
      </p:sp>
      <p:sp>
        <p:nvSpPr>
          <p:cNvPr id="3" name="Content Placeholder 2">
            <a:extLst>
              <a:ext uri="{FF2B5EF4-FFF2-40B4-BE49-F238E27FC236}">
                <a16:creationId xmlns:a16="http://schemas.microsoft.com/office/drawing/2014/main" id="{6CC1D153-BA7C-49F8-85DD-995AA818BE4B}"/>
              </a:ext>
            </a:extLst>
          </p:cNvPr>
          <p:cNvSpPr>
            <a:spLocks noGrp="1"/>
          </p:cNvSpPr>
          <p:nvPr>
            <p:ph idx="1"/>
          </p:nvPr>
        </p:nvSpPr>
        <p:spPr>
          <a:xfrm>
            <a:off x="320040" y="1783086"/>
            <a:ext cx="10972800" cy="4389120"/>
          </a:xfrm>
        </p:spPr>
        <p:txBody>
          <a:bodyPr>
            <a:normAutofit/>
          </a:bodyPr>
          <a:lstStyle/>
          <a:p>
            <a:endParaRPr lang="en-US" dirty="0"/>
          </a:p>
          <a:p>
            <a:pPr lvl="1"/>
            <a:r>
              <a:rPr lang="en-US" sz="2800" dirty="0">
                <a:latin typeface="Times New Roman" panose="02020603050405020304" pitchFamily="18" charset="0"/>
                <a:cs typeface="Times New Roman" panose="02020603050405020304" pitchFamily="18" charset="0"/>
              </a:rPr>
              <a:t>June 9, 2021 determination by EPA and US Army Corps of Engineers</a:t>
            </a:r>
            <a:r>
              <a:rPr lang="en-US" sz="2600" dirty="0">
                <a:latin typeface="Times New Roman" panose="02020603050405020304" pitchFamily="18" charset="0"/>
                <a:cs typeface="Times New Roman" panose="02020603050405020304" pitchFamily="18" charset="0"/>
              </a:rPr>
              <a:t>:</a:t>
            </a:r>
          </a:p>
          <a:p>
            <a:pPr marL="274308" lvl="1" indent="0">
              <a:buNone/>
            </a:pPr>
            <a:r>
              <a:rPr lang="en-US" sz="2800" dirty="0">
                <a:latin typeface="Times New Roman" panose="02020603050405020304" pitchFamily="18" charset="0"/>
                <a:cs typeface="Times New Roman" panose="02020603050405020304" pitchFamily="18" charset="0"/>
              </a:rPr>
              <a:t>	NWPR is causing significant, ongoing, and irreversible 	environmental damage</a:t>
            </a:r>
          </a:p>
          <a:p>
            <a:pPr lvl="1"/>
            <a:r>
              <a:rPr lang="en-US" sz="2800" dirty="0">
                <a:latin typeface="Times New Roman" panose="02020603050405020304" pitchFamily="18" charset="0"/>
                <a:cs typeface="Times New Roman" panose="02020603050405020304" pitchFamily="18" charset="0"/>
              </a:rPr>
              <a:t>Should be replaced with a “durable” definition of waters of the US</a:t>
            </a:r>
          </a:p>
          <a:p>
            <a:pPr marL="479584" lvl="1" indent="-184785">
              <a:buFont typeface="Arial" panose="020B0604020202020204" pitchFamily="34" charset="0"/>
              <a:buChar char="•"/>
            </a:pPr>
            <a:r>
              <a:rPr lang="en-US" sz="2800" i="1" dirty="0"/>
              <a:t>Pascua Yaqui Tribe v. EPA </a:t>
            </a:r>
            <a:r>
              <a:rPr lang="en-US" sz="2800" dirty="0"/>
              <a:t>(D. Ariz.) – remanded and vacated on August 30, 2021.</a:t>
            </a:r>
            <a:endParaRPr lang="en-US" sz="2800" i="1" dirty="0"/>
          </a:p>
          <a:p>
            <a:pPr marL="479584" lvl="1" indent="-184785">
              <a:buFont typeface="Arial" panose="020B0604020202020204" pitchFamily="34" charset="0"/>
              <a:buChar char="•"/>
            </a:pPr>
            <a:r>
              <a:rPr lang="en-US" sz="2800" i="1" dirty="0">
                <a:ea typeface="Calibri" panose="020F0502020204030204" pitchFamily="34" charset="0"/>
                <a:cs typeface="Calibri Light" panose="020F0302020204030204" pitchFamily="34" charset="0"/>
              </a:rPr>
              <a:t>Navajo Nation v. Regan </a:t>
            </a:r>
            <a:r>
              <a:rPr lang="en-US" sz="2800" dirty="0">
                <a:ea typeface="Calibri" panose="020F0502020204030204" pitchFamily="34" charset="0"/>
                <a:cs typeface="Calibri Light" panose="020F0302020204030204" pitchFamily="34" charset="0"/>
              </a:rPr>
              <a:t>(D.N.M.) </a:t>
            </a:r>
            <a:r>
              <a:rPr lang="en-US" sz="2800" i="1" dirty="0">
                <a:ea typeface="Calibri" panose="020F0502020204030204" pitchFamily="34" charset="0"/>
                <a:cs typeface="Calibri Light" panose="020F0302020204030204" pitchFamily="34" charset="0"/>
              </a:rPr>
              <a:t>– </a:t>
            </a:r>
            <a:r>
              <a:rPr lang="en-US" sz="2800" dirty="0">
                <a:ea typeface="Calibri" panose="020F0502020204030204" pitchFamily="34" charset="0"/>
                <a:cs typeface="Calibri Light" panose="020F0302020204030204" pitchFamily="34" charset="0"/>
              </a:rPr>
              <a:t>remanded and vacated on September 27, 2021.</a:t>
            </a:r>
          </a:p>
          <a:p>
            <a:pPr lvl="1"/>
            <a:endParaRPr lang="en-US" sz="2800" dirty="0">
              <a:latin typeface="Times New Roman" panose="02020603050405020304" pitchFamily="18" charset="0"/>
              <a:cs typeface="Times New Roman" panose="02020603050405020304" pitchFamily="18" charset="0"/>
            </a:endParaRPr>
          </a:p>
          <a:p>
            <a:pPr marL="393192" lvl="1" indent="0">
              <a:buNone/>
            </a:pPr>
            <a:endParaRPr lang="en-US" sz="2800" dirty="0">
              <a:latin typeface="Times New Roman" panose="02020603050405020304" pitchFamily="18" charset="0"/>
              <a:cs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3ECA5233-7AF3-41C7-9F82-76F894E6D3B4}"/>
              </a:ext>
            </a:extLst>
          </p:cNvPr>
          <p:cNvSpPr>
            <a:spLocks noGrp="1"/>
          </p:cNvSpPr>
          <p:nvPr>
            <p:ph type="sldNum" sz="quarter" idx="12"/>
          </p:nvPr>
        </p:nvSpPr>
        <p:spPr/>
        <p:txBody>
          <a:bodyPr>
            <a:normAutofit lnSpcReduction="10000"/>
          </a:bodyPr>
          <a:lstStyle/>
          <a:p>
            <a:fld id="{885242CD-40CA-4F05-8843-53F68F519274}" type="slidenum">
              <a:rPr lang="en-US" smtClean="0">
                <a:solidFill>
                  <a:srgbClr val="04617B">
                    <a:shade val="90000"/>
                  </a:srgbClr>
                </a:solidFill>
              </a:rPr>
              <a:pPr/>
              <a:t>12</a:t>
            </a:fld>
            <a:endParaRPr lang="en-US">
              <a:solidFill>
                <a:srgbClr val="04617B">
                  <a:shade val="90000"/>
                </a:srgbClr>
              </a:solidFill>
            </a:endParaRPr>
          </a:p>
        </p:txBody>
      </p:sp>
    </p:spTree>
    <p:extLst>
      <p:ext uri="{BB962C8B-B14F-4D97-AF65-F5344CB8AC3E}">
        <p14:creationId xmlns:p14="http://schemas.microsoft.com/office/powerpoint/2010/main" val="181816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6C9402-9027-4E29-BC4F-E09A908575F5}"/>
              </a:ext>
            </a:extLst>
          </p:cNvPr>
          <p:cNvSpPr txBox="1">
            <a:spLocks/>
          </p:cNvSpPr>
          <p:nvPr/>
        </p:nvSpPr>
        <p:spPr>
          <a:xfrm>
            <a:off x="622854" y="533105"/>
            <a:ext cx="10188271" cy="669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b="1">
                <a:cs typeface="Calibri" panose="020F0502020204030204" pitchFamily="34" charset="0"/>
              </a:rPr>
              <a:t>Background: Rulemaking Process </a:t>
            </a:r>
          </a:p>
        </p:txBody>
      </p:sp>
      <p:graphicFrame>
        <p:nvGraphicFramePr>
          <p:cNvPr id="5" name="Table 7">
            <a:extLst>
              <a:ext uri="{FF2B5EF4-FFF2-40B4-BE49-F238E27FC236}">
                <a16:creationId xmlns:a16="http://schemas.microsoft.com/office/drawing/2014/main" id="{DD41D22F-D392-4662-BB90-B0A72DCD66BE}"/>
              </a:ext>
            </a:extLst>
          </p:cNvPr>
          <p:cNvGraphicFramePr>
            <a:graphicFrameLocks noGrp="1"/>
          </p:cNvGraphicFramePr>
          <p:nvPr/>
        </p:nvGraphicFramePr>
        <p:xfrm>
          <a:off x="255283" y="1704340"/>
          <a:ext cx="7489371" cy="4846320"/>
        </p:xfrm>
        <a:graphic>
          <a:graphicData uri="http://schemas.openxmlformats.org/drawingml/2006/table">
            <a:tbl>
              <a:tblPr firstRow="1" bandRow="1">
                <a:tableStyleId>{5DA37D80-6434-44D0-A028-1B22A696006F}</a:tableStyleId>
              </a:tblPr>
              <a:tblGrid>
                <a:gridCol w="2531158">
                  <a:extLst>
                    <a:ext uri="{9D8B030D-6E8A-4147-A177-3AD203B41FA5}">
                      <a16:colId xmlns:a16="http://schemas.microsoft.com/office/drawing/2014/main" val="2657906687"/>
                    </a:ext>
                  </a:extLst>
                </a:gridCol>
                <a:gridCol w="4958213">
                  <a:extLst>
                    <a:ext uri="{9D8B030D-6E8A-4147-A177-3AD203B41FA5}">
                      <a16:colId xmlns:a16="http://schemas.microsoft.com/office/drawing/2014/main" val="2130607225"/>
                    </a:ext>
                  </a:extLst>
                </a:gridCol>
              </a:tblGrid>
              <a:tr h="45720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b="1"/>
                        <a:t>Summer 2021</a:t>
                      </a:r>
                    </a:p>
                    <a:p>
                      <a:endParaRPr lang="en-US"/>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b="0"/>
                        <a:t>Consultations and pre-proposal input</a:t>
                      </a:r>
                      <a:endParaRPr lang="en-US" b="0"/>
                    </a:p>
                    <a:p>
                      <a:endParaRPr lang="en-US"/>
                    </a:p>
                  </a:txBody>
                  <a:tcPr/>
                </a:tc>
                <a:extLst>
                  <a:ext uri="{0D108BD9-81ED-4DB2-BD59-A6C34878D82A}">
                    <a16:rowId xmlns:a16="http://schemas.microsoft.com/office/drawing/2014/main" val="2966432172"/>
                  </a:ext>
                </a:extLst>
              </a:tr>
              <a:tr h="457200">
                <a:tc>
                  <a:txBody>
                    <a:bodyPr/>
                    <a:lstStyle/>
                    <a:p>
                      <a:r>
                        <a:rPr lang="en-US" b="1"/>
                        <a:t>December 2021</a:t>
                      </a:r>
                    </a:p>
                  </a:txBody>
                  <a:tcPr/>
                </a:tc>
                <a:tc>
                  <a:txBody>
                    <a:bodyPr/>
                    <a:lstStyle/>
                    <a:p>
                      <a:r>
                        <a:rPr lang="en-US"/>
                        <a:t>Proposed rule published in the </a:t>
                      </a:r>
                      <a:r>
                        <a:rPr lang="en-US" i="1"/>
                        <a:t>Federal Register</a:t>
                      </a:r>
                      <a:endParaRPr lang="en-US"/>
                    </a:p>
                  </a:txBody>
                  <a:tcPr/>
                </a:tc>
                <a:extLst>
                  <a:ext uri="{0D108BD9-81ED-4DB2-BD59-A6C34878D82A}">
                    <a16:rowId xmlns:a16="http://schemas.microsoft.com/office/drawing/2014/main" val="3292483208"/>
                  </a:ext>
                </a:extLst>
              </a:tr>
              <a:tr h="457200">
                <a:tc>
                  <a:txBody>
                    <a:bodyPr/>
                    <a:lstStyle/>
                    <a:p>
                      <a:r>
                        <a:rPr lang="en-US" sz="1800" b="1"/>
                        <a:t>February 2022 </a:t>
                      </a:r>
                    </a:p>
                  </a:txBody>
                  <a:tcPr/>
                </a:tc>
                <a:tc>
                  <a:txBody>
                    <a:bodyPr/>
                    <a:lstStyle/>
                    <a:p>
                      <a:r>
                        <a:rPr lang="en-US" sz="1800"/>
                        <a:t>Public comment period closed</a:t>
                      </a:r>
                      <a:endParaRPr lang="en-US"/>
                    </a:p>
                  </a:txBody>
                  <a:tcPr/>
                </a:tc>
                <a:extLst>
                  <a:ext uri="{0D108BD9-81ED-4DB2-BD59-A6C34878D82A}">
                    <a16:rowId xmlns:a16="http://schemas.microsoft.com/office/drawing/2014/main" val="3572032727"/>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b="1"/>
                        <a:t>September 2022</a:t>
                      </a:r>
                      <a:endParaRPr lang="en-US" b="1"/>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a:t>Final rule package submitted to OMB for interagency review</a:t>
                      </a:r>
                    </a:p>
                  </a:txBody>
                  <a:tcPr/>
                </a:tc>
                <a:extLst>
                  <a:ext uri="{0D108BD9-81ED-4DB2-BD59-A6C34878D82A}">
                    <a16:rowId xmlns:a16="http://schemas.microsoft.com/office/drawing/2014/main" val="1746042235"/>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b="1"/>
                        <a:t>December 2022</a:t>
                      </a:r>
                      <a:endParaRPr lang="en-US" b="1"/>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a:t>Final rule signed – “Revised Definition of ‘Waters of the United States’” </a:t>
                      </a:r>
                    </a:p>
                    <a:p>
                      <a:endParaRPr lang="en-US"/>
                    </a:p>
                  </a:txBody>
                  <a:tcPr/>
                </a:tc>
                <a:extLst>
                  <a:ext uri="{0D108BD9-81ED-4DB2-BD59-A6C34878D82A}">
                    <a16:rowId xmlns:a16="http://schemas.microsoft.com/office/drawing/2014/main" val="1008291416"/>
                  </a:ext>
                </a:extLst>
              </a:tr>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b="1"/>
                        <a:t>Early 2023</a:t>
                      </a:r>
                      <a:endParaRPr lang="en-US" b="1"/>
                    </a:p>
                    <a:p>
                      <a:endParaRPr lang="en-US" b="1"/>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a:t>Trainings with Federal agencies, Tribes, States, and the public </a:t>
                      </a:r>
                    </a:p>
                    <a:p>
                      <a:endParaRPr lang="en-US"/>
                    </a:p>
                  </a:txBody>
                  <a:tcPr/>
                </a:tc>
                <a:extLst>
                  <a:ext uri="{0D108BD9-81ED-4DB2-BD59-A6C34878D82A}">
                    <a16:rowId xmlns:a16="http://schemas.microsoft.com/office/drawing/2014/main" val="2533814914"/>
                  </a:ext>
                </a:extLst>
              </a:tr>
              <a:tr h="370840">
                <a:tc>
                  <a:txBody>
                    <a:bodyPr/>
                    <a:lstStyle/>
                    <a:p>
                      <a:r>
                        <a:rPr lang="en-US" sz="1800" b="1"/>
                        <a:t>March 20, 2023</a:t>
                      </a:r>
                      <a:endParaRPr lang="en-US" b="1"/>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800" dirty="0"/>
                        <a:t>Final rule effective (60 days after January 18, 2023 publication in the </a:t>
                      </a:r>
                      <a:r>
                        <a:rPr lang="en-US" sz="1800" i="1" dirty="0"/>
                        <a:t>Federal Register</a:t>
                      </a:r>
                      <a:r>
                        <a:rPr lang="en-US" sz="1800" i="0" dirty="0"/>
                        <a:t>)</a:t>
                      </a:r>
                      <a:r>
                        <a:rPr lang="en-US" sz="1800" i="1" dirty="0"/>
                        <a:t> </a:t>
                      </a:r>
                      <a:endParaRPr lang="en-US" dirty="0"/>
                    </a:p>
                  </a:txBody>
                  <a:tcPr/>
                </a:tc>
                <a:extLst>
                  <a:ext uri="{0D108BD9-81ED-4DB2-BD59-A6C34878D82A}">
                    <a16:rowId xmlns:a16="http://schemas.microsoft.com/office/drawing/2014/main" val="1368723730"/>
                  </a:ext>
                </a:extLst>
              </a:tr>
            </a:tbl>
          </a:graphicData>
        </a:graphic>
      </p:graphicFrame>
      <p:pic>
        <p:nvPicPr>
          <p:cNvPr id="7" name="Picture 2">
            <a:extLst>
              <a:ext uri="{FF2B5EF4-FFF2-40B4-BE49-F238E27FC236}">
                <a16:creationId xmlns:a16="http://schemas.microsoft.com/office/drawing/2014/main" id="{36EE62B1-2EF7-4E8E-8FA2-0075FC786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108" y="2021876"/>
            <a:ext cx="4030584" cy="40305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043C066-D8FC-4E3F-9DF4-A5D69CBA3BBA}"/>
              </a:ext>
            </a:extLst>
          </p:cNvPr>
          <p:cNvSpPr>
            <a:spLocks noGrp="1"/>
          </p:cNvSpPr>
          <p:nvPr>
            <p:ph type="sldNum" sz="quarter" idx="12"/>
          </p:nvPr>
        </p:nvSpPr>
        <p:spPr/>
        <p:txBody>
          <a:bodyPr>
            <a:normAutofit lnSpcReduction="10000"/>
          </a:bodyPr>
          <a:lstStyle/>
          <a:p>
            <a:fld id="{4FAB73BC-B049-4115-A692-8D63A059BFB8}" type="slidenum">
              <a:rPr lang="en-US" smtClean="0"/>
              <a:t>13</a:t>
            </a:fld>
            <a:endParaRPr lang="en-US"/>
          </a:p>
        </p:txBody>
      </p:sp>
    </p:spTree>
    <p:extLst>
      <p:ext uri="{BB962C8B-B14F-4D97-AF65-F5344CB8AC3E}">
        <p14:creationId xmlns:p14="http://schemas.microsoft.com/office/powerpoint/2010/main" val="26849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91B6-C166-43E4-9C5D-9BD90B9CEF92}"/>
              </a:ext>
            </a:extLst>
          </p:cNvPr>
          <p:cNvSpPr>
            <a:spLocks noGrp="1"/>
          </p:cNvSpPr>
          <p:nvPr>
            <p:ph type="title"/>
          </p:nvPr>
        </p:nvSpPr>
        <p:spPr>
          <a:xfrm>
            <a:off x="544286" y="533400"/>
            <a:ext cx="10335704" cy="678451"/>
          </a:xfrm>
        </p:spPr>
        <p:txBody>
          <a:bodyPr>
            <a:noAutofit/>
          </a:bodyPr>
          <a:lstStyle/>
          <a:p>
            <a:r>
              <a:rPr lang="en-US" sz="3600" b="1"/>
              <a:t>Rule Status and Litigation Update</a:t>
            </a:r>
          </a:p>
        </p:txBody>
      </p:sp>
      <p:sp>
        <p:nvSpPr>
          <p:cNvPr id="3" name="Content Placeholder 2">
            <a:extLst>
              <a:ext uri="{FF2B5EF4-FFF2-40B4-BE49-F238E27FC236}">
                <a16:creationId xmlns:a16="http://schemas.microsoft.com/office/drawing/2014/main" id="{F5E77239-4A79-4F21-AFC6-C234A8E8992E}"/>
              </a:ext>
            </a:extLst>
          </p:cNvPr>
          <p:cNvSpPr>
            <a:spLocks noGrp="1"/>
          </p:cNvSpPr>
          <p:nvPr>
            <p:ph idx="1"/>
          </p:nvPr>
        </p:nvSpPr>
        <p:spPr>
          <a:xfrm>
            <a:off x="544286" y="1600200"/>
            <a:ext cx="10335704" cy="4848292"/>
          </a:xfrm>
        </p:spPr>
        <p:txBody>
          <a:bodyPr>
            <a:normAutofit/>
          </a:bodyPr>
          <a:lstStyle/>
          <a:p>
            <a:pPr>
              <a:buClr>
                <a:schemeClr val="accent1"/>
              </a:buClr>
            </a:pPr>
            <a:r>
              <a:rPr lang="en-US" sz="2400" b="0" i="0" dirty="0">
                <a:solidFill>
                  <a:srgbClr val="1B1B1B"/>
                </a:solidFill>
                <a:effectLst/>
                <a:latin typeface="+mj-lt"/>
              </a:rPr>
              <a:t>The final "Revised Definition of 'Waters of the United States'" rule was published in the Federal Register on January 18, 2023 and the rule took effect on March 20, 2023. </a:t>
            </a:r>
          </a:p>
          <a:p>
            <a:pPr>
              <a:buClr>
                <a:schemeClr val="accent1"/>
              </a:buClr>
            </a:pPr>
            <a:r>
              <a:rPr lang="en-US" sz="2400" b="0" i="0" dirty="0">
                <a:solidFill>
                  <a:srgbClr val="1B1B1B"/>
                </a:solidFill>
                <a:effectLst/>
                <a:latin typeface="+mj-lt"/>
              </a:rPr>
              <a:t>However, the final rule is not currently operative in certain states and for certain parties due to litigation.</a:t>
            </a:r>
          </a:p>
          <a:p>
            <a:pPr>
              <a:buClr>
                <a:schemeClr val="accent1"/>
              </a:buClr>
            </a:pPr>
            <a:r>
              <a:rPr lang="en-US" sz="2400" dirty="0">
                <a:latin typeface="+mj-lt"/>
              </a:rPr>
              <a:t>The agencies are reviewing the decisions and their options.</a:t>
            </a:r>
          </a:p>
          <a:p>
            <a:pPr marL="0" indent="0">
              <a:buNone/>
            </a:pPr>
            <a:r>
              <a:rPr lang="en-US" sz="2400" dirty="0">
                <a:solidFill>
                  <a:srgbClr val="0070C0"/>
                </a:solidFill>
                <a:hlinkClick r:id="rId3">
                  <a:extLst>
                    <a:ext uri="{A12FA001-AC4F-418D-AE19-62706E023703}">
                      <ahyp:hlinkClr xmlns:ahyp="http://schemas.microsoft.com/office/drawing/2018/hyperlinkcolor" val="tx"/>
                    </a:ext>
                  </a:extLst>
                </a:hlinkClick>
              </a:rPr>
              <a:t>https://www.epa.gov/wotus/definition-waters-united-states-rule-status-and-litigation-update</a:t>
            </a:r>
            <a:r>
              <a:rPr lang="en-US" sz="2400" dirty="0">
                <a:solidFill>
                  <a:srgbClr val="0070C0"/>
                </a:solidFill>
              </a:rPr>
              <a:t> </a:t>
            </a:r>
          </a:p>
          <a:p>
            <a:pPr marL="0" indent="0">
              <a:buClr>
                <a:schemeClr val="accent1"/>
              </a:buClr>
              <a:buNone/>
            </a:pPr>
            <a:endParaRPr lang="en-US" sz="2900" dirty="0"/>
          </a:p>
          <a:p>
            <a:pPr marL="96012" lvl="1" indent="0">
              <a:buNone/>
            </a:pPr>
            <a:endParaRPr lang="en-US" sz="2900" b="1" dirty="0"/>
          </a:p>
          <a:p>
            <a:pPr marL="96012" lvl="1" indent="0">
              <a:buNone/>
            </a:pPr>
            <a:endParaRPr lang="en-US" dirty="0"/>
          </a:p>
        </p:txBody>
      </p:sp>
      <p:sp>
        <p:nvSpPr>
          <p:cNvPr id="4" name="Slide Number Placeholder 1">
            <a:extLst>
              <a:ext uri="{FF2B5EF4-FFF2-40B4-BE49-F238E27FC236}">
                <a16:creationId xmlns:a16="http://schemas.microsoft.com/office/drawing/2014/main" id="{E9D6C4B6-37C0-9897-9C25-0E8360EC4871}"/>
              </a:ext>
            </a:extLst>
          </p:cNvPr>
          <p:cNvSpPr>
            <a:spLocks noGrp="1"/>
          </p:cNvSpPr>
          <p:nvPr>
            <p:ph type="sldNum" sz="quarter" idx="12"/>
          </p:nvPr>
        </p:nvSpPr>
        <p:spPr>
          <a:xfrm>
            <a:off x="11292840" y="6172206"/>
            <a:ext cx="914400" cy="593725"/>
          </a:xfrm>
        </p:spPr>
        <p:txBody>
          <a:bodyPr>
            <a:normAutofit lnSpcReduction="10000"/>
          </a:bodyPr>
          <a:lstStyle/>
          <a:p>
            <a:fld id="{4FAB73BC-B049-4115-A692-8D63A059BFB8}" type="slidenum">
              <a:rPr lang="en-US" smtClean="0"/>
              <a:t>14</a:t>
            </a:fld>
            <a:endParaRPr lang="en-US"/>
          </a:p>
        </p:txBody>
      </p:sp>
    </p:spTree>
    <p:extLst>
      <p:ext uri="{BB962C8B-B14F-4D97-AF65-F5344CB8AC3E}">
        <p14:creationId xmlns:p14="http://schemas.microsoft.com/office/powerpoint/2010/main" val="33634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92CC-5E3A-43C5-8753-31E6F888BEB2}"/>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Final Rule Framework</a:t>
            </a:r>
          </a:p>
        </p:txBody>
      </p:sp>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409912" y="1629590"/>
            <a:ext cx="5990888" cy="4695303"/>
          </a:xfrm>
        </p:spPr>
        <p:txBody>
          <a:bodyPr vert="horz" lIns="45720" tIns="45720" rIns="45720" bIns="45720" rtlCol="0" anchor="t">
            <a:normAutofit/>
          </a:bodyPr>
          <a:lstStyle/>
          <a:p>
            <a:pPr marL="388618" indent="-342900"/>
            <a:r>
              <a:rPr lang="en-US" sz="2100"/>
              <a:t>The agencies are interpreting “waters of the United States” to mean the waters defined by the familiar pre-2015 regulations, with amendments to reflect the agencies’ determination of the statutory limits on the scope of “waters of the United States” informed by Supreme Court precedent, the best available science, and the agencies’ experience and technical expertise. </a:t>
            </a:r>
          </a:p>
          <a:p>
            <a:pPr marL="388618" indent="-342900"/>
            <a:r>
              <a:rPr lang="en-US" sz="2100"/>
              <a:t>The final rule is organized in three parts: </a:t>
            </a:r>
          </a:p>
          <a:p>
            <a:pPr marL="662926" lvl="1" indent="-342900"/>
            <a:r>
              <a:rPr lang="en-US" sz="1900"/>
              <a:t>(a) Jurisdictional Waters</a:t>
            </a:r>
          </a:p>
          <a:p>
            <a:pPr marL="662926" lvl="1" indent="-342900"/>
            <a:r>
              <a:rPr lang="en-US" sz="1900"/>
              <a:t>(b) Exclusions</a:t>
            </a:r>
          </a:p>
          <a:p>
            <a:pPr marL="662926" lvl="1" indent="-342900"/>
            <a:r>
              <a:rPr lang="en-US" sz="1900"/>
              <a:t>(c) Definitions</a:t>
            </a:r>
          </a:p>
          <a:p>
            <a:pPr marL="274306" lvl="1"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8" name="Picture 7">
            <a:extLst>
              <a:ext uri="{FF2B5EF4-FFF2-40B4-BE49-F238E27FC236}">
                <a16:creationId xmlns:a16="http://schemas.microsoft.com/office/drawing/2014/main" id="{DD9313C3-9B2F-4ECF-A2D3-F10F128C0A45}"/>
              </a:ext>
            </a:extLst>
          </p:cNvPr>
          <p:cNvPicPr>
            <a:picLocks noChangeAspect="1"/>
          </p:cNvPicPr>
          <p:nvPr/>
        </p:nvPicPr>
        <p:blipFill>
          <a:blip r:embed="rId3"/>
          <a:stretch>
            <a:fillRect/>
          </a:stretch>
        </p:blipFill>
        <p:spPr>
          <a:xfrm>
            <a:off x="6400800" y="1960607"/>
            <a:ext cx="5200948" cy="3444132"/>
          </a:xfrm>
          <a:prstGeom prst="rect">
            <a:avLst/>
          </a:prstGeom>
        </p:spPr>
      </p:pic>
      <p:sp>
        <p:nvSpPr>
          <p:cNvPr id="4" name="Slide Number Placeholder 3">
            <a:extLst>
              <a:ext uri="{FF2B5EF4-FFF2-40B4-BE49-F238E27FC236}">
                <a16:creationId xmlns:a16="http://schemas.microsoft.com/office/drawing/2014/main" id="{C15AD11A-8A34-4111-91CE-81472F86DE00}"/>
              </a:ext>
            </a:extLst>
          </p:cNvPr>
          <p:cNvSpPr>
            <a:spLocks noGrp="1"/>
          </p:cNvSpPr>
          <p:nvPr>
            <p:ph type="sldNum" sz="quarter" idx="12"/>
          </p:nvPr>
        </p:nvSpPr>
        <p:spPr/>
        <p:txBody>
          <a:bodyPr>
            <a:normAutofit lnSpcReduction="10000"/>
          </a:bodyPr>
          <a:lstStyle/>
          <a:p>
            <a:fld id="{4FAB73BC-B049-4115-A692-8D63A059BFB8}" type="slidenum">
              <a:rPr lang="en-US" smtClean="0"/>
              <a:t>15</a:t>
            </a:fld>
            <a:endParaRPr lang="en-US"/>
          </a:p>
        </p:txBody>
      </p:sp>
    </p:spTree>
    <p:extLst>
      <p:ext uri="{BB962C8B-B14F-4D97-AF65-F5344CB8AC3E}">
        <p14:creationId xmlns:p14="http://schemas.microsoft.com/office/powerpoint/2010/main" val="207602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92CC-5E3A-43C5-8753-31E6F888BEB2}"/>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Final Rule Framework</a:t>
            </a:r>
          </a:p>
        </p:txBody>
      </p:sp>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622855" y="2175260"/>
            <a:ext cx="6547383" cy="4149637"/>
          </a:xfrm>
        </p:spPr>
        <p:txBody>
          <a:bodyPr vert="horz" lIns="45720" tIns="45720" rIns="45720" bIns="45720" rtlCol="0" anchor="t">
            <a:normAutofit/>
          </a:bodyPr>
          <a:lstStyle/>
          <a:p>
            <a:pPr marL="45718" indent="0">
              <a:buNone/>
            </a:pPr>
            <a:r>
              <a:rPr lang="en-US" sz="2100" b="1"/>
              <a:t>Categories of Jurisdictional Waters</a:t>
            </a:r>
            <a:endParaRPr lang="en-US" sz="2100" b="1" u="sng"/>
          </a:p>
          <a:p>
            <a:pPr marL="274306" lvl="1" indent="0">
              <a:buNone/>
            </a:pPr>
            <a:r>
              <a:rPr lang="en-US" sz="1900">
                <a:solidFill>
                  <a:schemeClr val="tx1"/>
                </a:solidFill>
              </a:rPr>
              <a:t>(a)(1)</a:t>
            </a:r>
          </a:p>
          <a:p>
            <a:pPr lvl="2"/>
            <a:r>
              <a:rPr lang="en-US" sz="1700">
                <a:solidFill>
                  <a:schemeClr val="tx1"/>
                </a:solidFill>
              </a:rPr>
              <a:t>(i) Traditional Navigable Waters</a:t>
            </a:r>
          </a:p>
          <a:p>
            <a:pPr lvl="2"/>
            <a:r>
              <a:rPr lang="en-US" sz="1700">
                <a:solidFill>
                  <a:schemeClr val="tx1"/>
                </a:solidFill>
              </a:rPr>
              <a:t>(ii) Territorial Seas</a:t>
            </a:r>
          </a:p>
          <a:p>
            <a:pPr lvl="2"/>
            <a:r>
              <a:rPr lang="en-US" sz="1700">
                <a:solidFill>
                  <a:schemeClr val="tx1"/>
                </a:solidFill>
              </a:rPr>
              <a:t>(iii) Interstate Waters</a:t>
            </a:r>
          </a:p>
          <a:p>
            <a:pPr marL="274306" lvl="1" indent="0">
              <a:buNone/>
            </a:pPr>
            <a:r>
              <a:rPr lang="en-US" sz="1900">
                <a:solidFill>
                  <a:schemeClr val="tx1"/>
                </a:solidFill>
              </a:rPr>
              <a:t>(a)(2) Impoundments of Jurisdictional Waters</a:t>
            </a:r>
          </a:p>
          <a:p>
            <a:pPr marL="274306" lvl="1" indent="0">
              <a:buNone/>
            </a:pPr>
            <a:r>
              <a:rPr lang="en-US" sz="1900">
                <a:solidFill>
                  <a:schemeClr val="tx1"/>
                </a:solidFill>
              </a:rPr>
              <a:t>(a)(3) Tributaries</a:t>
            </a:r>
          </a:p>
          <a:p>
            <a:pPr marL="274306" lvl="1" indent="0">
              <a:buNone/>
            </a:pPr>
            <a:r>
              <a:rPr lang="en-US" sz="1900">
                <a:solidFill>
                  <a:schemeClr val="tx1"/>
                </a:solidFill>
              </a:rPr>
              <a:t>(a)(4) Adjacent Wetlands</a:t>
            </a:r>
          </a:p>
          <a:p>
            <a:pPr marL="274306" lvl="1" indent="0">
              <a:buNone/>
            </a:pPr>
            <a:r>
              <a:rPr lang="en-US" sz="1900">
                <a:solidFill>
                  <a:schemeClr val="tx1"/>
                </a:solidFill>
              </a:rPr>
              <a:t>(a)(5) Intrastate lakes and ponds, streams, and wetlands that do not fall within (a)(1) – (a)(4) </a:t>
            </a:r>
            <a:endParaRPr lang="en-US" sz="1900" b="1">
              <a:solidFill>
                <a:schemeClr val="tx1"/>
              </a:solidFill>
            </a:endParaRPr>
          </a:p>
          <a:p>
            <a:pPr marL="274306" lvl="1"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7" name="Picture 6">
            <a:extLst>
              <a:ext uri="{FF2B5EF4-FFF2-40B4-BE49-F238E27FC236}">
                <a16:creationId xmlns:a16="http://schemas.microsoft.com/office/drawing/2014/main" id="{21D9393A-0FAF-4805-B5EA-1019D2BC71DC}"/>
              </a:ext>
            </a:extLst>
          </p:cNvPr>
          <p:cNvPicPr>
            <a:picLocks noChangeAspect="1"/>
          </p:cNvPicPr>
          <p:nvPr/>
        </p:nvPicPr>
        <p:blipFill>
          <a:blip r:embed="rId3"/>
          <a:stretch>
            <a:fillRect/>
          </a:stretch>
        </p:blipFill>
        <p:spPr>
          <a:xfrm>
            <a:off x="6381080" y="2188269"/>
            <a:ext cx="4749940" cy="3254588"/>
          </a:xfrm>
          <a:prstGeom prst="rect">
            <a:avLst/>
          </a:prstGeom>
        </p:spPr>
      </p:pic>
      <p:sp>
        <p:nvSpPr>
          <p:cNvPr id="4" name="Slide Number Placeholder 3">
            <a:extLst>
              <a:ext uri="{FF2B5EF4-FFF2-40B4-BE49-F238E27FC236}">
                <a16:creationId xmlns:a16="http://schemas.microsoft.com/office/drawing/2014/main" id="{B5F18CB0-0938-44A6-9F38-7005B7CAB0A7}"/>
              </a:ext>
            </a:extLst>
          </p:cNvPr>
          <p:cNvSpPr>
            <a:spLocks noGrp="1"/>
          </p:cNvSpPr>
          <p:nvPr>
            <p:ph type="sldNum" sz="quarter" idx="12"/>
          </p:nvPr>
        </p:nvSpPr>
        <p:spPr/>
        <p:txBody>
          <a:bodyPr>
            <a:normAutofit lnSpcReduction="10000"/>
          </a:bodyPr>
          <a:lstStyle/>
          <a:p>
            <a:fld id="{4FAB73BC-B049-4115-A692-8D63A059BFB8}" type="slidenum">
              <a:rPr lang="en-US" smtClean="0"/>
              <a:t>16</a:t>
            </a:fld>
            <a:endParaRPr lang="en-US"/>
          </a:p>
        </p:txBody>
      </p:sp>
      <p:sp>
        <p:nvSpPr>
          <p:cNvPr id="5" name="TextBox 4">
            <a:extLst>
              <a:ext uri="{FF2B5EF4-FFF2-40B4-BE49-F238E27FC236}">
                <a16:creationId xmlns:a16="http://schemas.microsoft.com/office/drawing/2014/main" id="{4CA4C3E6-492F-7E03-A25F-BA06EB2A499C}"/>
              </a:ext>
            </a:extLst>
          </p:cNvPr>
          <p:cNvSpPr txBox="1"/>
          <p:nvPr/>
        </p:nvSpPr>
        <p:spPr>
          <a:xfrm>
            <a:off x="622855" y="6277245"/>
            <a:ext cx="10407818" cy="400110"/>
          </a:xfrm>
          <a:prstGeom prst="rect">
            <a:avLst/>
          </a:prstGeom>
          <a:noFill/>
        </p:spPr>
        <p:txBody>
          <a:bodyPr wrap="square" rtlCol="0">
            <a:spAutoFit/>
          </a:bodyPr>
          <a:lstStyle/>
          <a:p>
            <a:r>
              <a:rPr lang="en-US" sz="1000" b="1"/>
              <a:t>*NOTE: </a:t>
            </a:r>
            <a:r>
              <a:rPr lang="en-US" sz="1000"/>
              <a:t>The categories of jurisdictional waters listed on this slide are shorthand categories that are being used for efficiency. See the final regulatory text at 33 CFR 328.3(a) and 40 CFR 120.2(a) for the full text of the categories.</a:t>
            </a:r>
          </a:p>
        </p:txBody>
      </p:sp>
    </p:spTree>
    <p:extLst>
      <p:ext uri="{BB962C8B-B14F-4D97-AF65-F5344CB8AC3E}">
        <p14:creationId xmlns:p14="http://schemas.microsoft.com/office/powerpoint/2010/main" val="2401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92CC-5E3A-43C5-8753-31E6F888BEB2}"/>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Final Rule Framework</a:t>
            </a:r>
          </a:p>
        </p:txBody>
      </p:sp>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622855" y="1676403"/>
            <a:ext cx="6547383" cy="4648495"/>
          </a:xfrm>
        </p:spPr>
        <p:txBody>
          <a:bodyPr vert="horz" lIns="45720" tIns="45720" rIns="45720" bIns="45720" rtlCol="0" anchor="t">
            <a:normAutofit fontScale="92500" lnSpcReduction="20000"/>
          </a:bodyPr>
          <a:lstStyle/>
          <a:p>
            <a:pPr marL="0" indent="0">
              <a:lnSpc>
                <a:spcPct val="105000"/>
              </a:lnSpc>
              <a:buNone/>
            </a:pPr>
            <a:r>
              <a:rPr lang="en-US" sz="2100" b="1"/>
              <a:t>Exclusions</a:t>
            </a:r>
          </a:p>
          <a:p>
            <a:pPr marL="0" indent="0">
              <a:lnSpc>
                <a:spcPct val="105000"/>
              </a:lnSpc>
              <a:buNone/>
            </a:pPr>
            <a:r>
              <a:rPr lang="en-US" sz="2100"/>
              <a:t>(b)(1) Waste treatment systems</a:t>
            </a:r>
          </a:p>
          <a:p>
            <a:pPr marL="0" indent="0">
              <a:lnSpc>
                <a:spcPct val="105000"/>
              </a:lnSpc>
              <a:buNone/>
            </a:pPr>
            <a:r>
              <a:rPr lang="en-US" sz="2100"/>
              <a:t>(b)(2) Prior converted cropland</a:t>
            </a:r>
          </a:p>
          <a:p>
            <a:pPr marL="0" indent="0">
              <a:lnSpc>
                <a:spcPct val="105000"/>
              </a:lnSpc>
              <a:buNone/>
            </a:pPr>
            <a:r>
              <a:rPr lang="en-US" sz="2100"/>
              <a:t>(b)(3) Certain ditches</a:t>
            </a:r>
          </a:p>
          <a:p>
            <a:pPr marL="0" indent="0">
              <a:lnSpc>
                <a:spcPct val="105000"/>
              </a:lnSpc>
              <a:buNone/>
            </a:pPr>
            <a:r>
              <a:rPr lang="en-US" sz="2100"/>
              <a:t>(b)(4) Artificially irrigated areas that would revert to dry land if irrigation ceased</a:t>
            </a:r>
          </a:p>
          <a:p>
            <a:pPr marL="0" indent="0">
              <a:lnSpc>
                <a:spcPct val="105000"/>
              </a:lnSpc>
              <a:buNone/>
            </a:pPr>
            <a:r>
              <a:rPr lang="en-US" sz="2100"/>
              <a:t>(b)(5) Certain artificial lakes and ponds</a:t>
            </a:r>
          </a:p>
          <a:p>
            <a:pPr marL="0" indent="0">
              <a:lnSpc>
                <a:spcPct val="105000"/>
              </a:lnSpc>
              <a:buNone/>
            </a:pPr>
            <a:r>
              <a:rPr lang="en-US" sz="2100"/>
              <a:t>(b)(6) Artificial reflection or swimming pools or other small ornamental bodies of water</a:t>
            </a:r>
          </a:p>
          <a:p>
            <a:pPr marL="0" indent="0">
              <a:lnSpc>
                <a:spcPct val="105000"/>
              </a:lnSpc>
              <a:buNone/>
            </a:pPr>
            <a:r>
              <a:rPr lang="en-US" sz="2100"/>
              <a:t>(b)(7) Certain waterfilled depressions</a:t>
            </a:r>
          </a:p>
          <a:p>
            <a:pPr marL="0" indent="0">
              <a:lnSpc>
                <a:spcPct val="105000"/>
              </a:lnSpc>
              <a:buNone/>
            </a:pPr>
            <a:r>
              <a:rPr lang="en-US" sz="2100"/>
              <a:t>(b)(8) Swales and erosional features</a:t>
            </a:r>
          </a:p>
          <a:p>
            <a:pPr lvl="1"/>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
        <p:nvSpPr>
          <p:cNvPr id="9" name="Right Bracket 8">
            <a:extLst>
              <a:ext uri="{FF2B5EF4-FFF2-40B4-BE49-F238E27FC236}">
                <a16:creationId xmlns:a16="http://schemas.microsoft.com/office/drawing/2014/main" id="{A8D2F72D-1506-4BD9-A68F-79B82E0E6FCF}"/>
              </a:ext>
            </a:extLst>
          </p:cNvPr>
          <p:cNvSpPr/>
          <p:nvPr/>
        </p:nvSpPr>
        <p:spPr>
          <a:xfrm>
            <a:off x="7143021" y="3233057"/>
            <a:ext cx="117749" cy="2732314"/>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391A1F45-3352-4334-967B-480937446DC7}"/>
              </a:ext>
            </a:extLst>
          </p:cNvPr>
          <p:cNvSpPr txBox="1"/>
          <p:nvPr/>
        </p:nvSpPr>
        <p:spPr>
          <a:xfrm>
            <a:off x="7434943" y="4198306"/>
            <a:ext cx="3376182" cy="1200329"/>
          </a:xfrm>
          <a:prstGeom prst="rect">
            <a:avLst/>
          </a:prstGeom>
          <a:noFill/>
        </p:spPr>
        <p:txBody>
          <a:bodyPr wrap="square" rtlCol="0">
            <a:spAutoFit/>
          </a:bodyPr>
          <a:lstStyle/>
          <a:p>
            <a:r>
              <a:rPr lang="en-US"/>
              <a:t>(b)(3) – (b)(8): </a:t>
            </a:r>
          </a:p>
          <a:p>
            <a:r>
              <a:rPr lang="en-US"/>
              <a:t>Pre-2015 “generally non-jurisdictional features,” added to the final rule as exclusions</a:t>
            </a:r>
          </a:p>
        </p:txBody>
      </p:sp>
      <p:sp>
        <p:nvSpPr>
          <p:cNvPr id="11" name="TextBox 10">
            <a:extLst>
              <a:ext uri="{FF2B5EF4-FFF2-40B4-BE49-F238E27FC236}">
                <a16:creationId xmlns:a16="http://schemas.microsoft.com/office/drawing/2014/main" id="{AF6DD29D-3C5F-4F74-8362-51D64C289DEC}"/>
              </a:ext>
            </a:extLst>
          </p:cNvPr>
          <p:cNvSpPr txBox="1"/>
          <p:nvPr/>
        </p:nvSpPr>
        <p:spPr>
          <a:xfrm>
            <a:off x="7434943" y="2163886"/>
            <a:ext cx="3376182" cy="923330"/>
          </a:xfrm>
          <a:prstGeom prst="rect">
            <a:avLst/>
          </a:prstGeom>
          <a:noFill/>
        </p:spPr>
        <p:txBody>
          <a:bodyPr wrap="square" rtlCol="0">
            <a:spAutoFit/>
          </a:bodyPr>
          <a:lstStyle/>
          <a:p>
            <a:r>
              <a:rPr lang="en-US"/>
              <a:t>(b)(1) – (b)(2): </a:t>
            </a:r>
          </a:p>
          <a:p>
            <a:r>
              <a:rPr lang="en-US"/>
              <a:t>Pre-2015 exclusions, modified in the final rule </a:t>
            </a:r>
          </a:p>
        </p:txBody>
      </p:sp>
      <p:sp>
        <p:nvSpPr>
          <p:cNvPr id="12" name="Right Bracket 11">
            <a:extLst>
              <a:ext uri="{FF2B5EF4-FFF2-40B4-BE49-F238E27FC236}">
                <a16:creationId xmlns:a16="http://schemas.microsoft.com/office/drawing/2014/main" id="{C005C1F2-4B8E-45E6-AAB3-825B2427949D}"/>
              </a:ext>
            </a:extLst>
          </p:cNvPr>
          <p:cNvSpPr/>
          <p:nvPr/>
        </p:nvSpPr>
        <p:spPr>
          <a:xfrm>
            <a:off x="7161801" y="2174946"/>
            <a:ext cx="83638" cy="635271"/>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64470E7-0F5D-482A-B4A7-3A08877950CC}"/>
              </a:ext>
            </a:extLst>
          </p:cNvPr>
          <p:cNvSpPr>
            <a:spLocks noGrp="1"/>
          </p:cNvSpPr>
          <p:nvPr>
            <p:ph type="sldNum" sz="quarter" idx="12"/>
          </p:nvPr>
        </p:nvSpPr>
        <p:spPr/>
        <p:txBody>
          <a:bodyPr>
            <a:normAutofit lnSpcReduction="10000"/>
          </a:bodyPr>
          <a:lstStyle/>
          <a:p>
            <a:fld id="{4FAB73BC-B049-4115-A692-8D63A059BFB8}" type="slidenum">
              <a:rPr lang="en-US" smtClean="0"/>
              <a:t>17</a:t>
            </a:fld>
            <a:endParaRPr lang="en-US"/>
          </a:p>
        </p:txBody>
      </p:sp>
      <p:sp>
        <p:nvSpPr>
          <p:cNvPr id="5" name="TextBox 4">
            <a:extLst>
              <a:ext uri="{FF2B5EF4-FFF2-40B4-BE49-F238E27FC236}">
                <a16:creationId xmlns:a16="http://schemas.microsoft.com/office/drawing/2014/main" id="{A0556A8E-1EA5-0FBC-BFAE-D1A82156D724}"/>
              </a:ext>
            </a:extLst>
          </p:cNvPr>
          <p:cNvSpPr txBox="1"/>
          <p:nvPr/>
        </p:nvSpPr>
        <p:spPr>
          <a:xfrm>
            <a:off x="622854" y="6269013"/>
            <a:ext cx="10188271" cy="400110"/>
          </a:xfrm>
          <a:prstGeom prst="rect">
            <a:avLst/>
          </a:prstGeom>
          <a:noFill/>
        </p:spPr>
        <p:txBody>
          <a:bodyPr wrap="square" rtlCol="0">
            <a:spAutoFit/>
          </a:bodyPr>
          <a:lstStyle/>
          <a:p>
            <a:r>
              <a:rPr lang="en-US" sz="1000" b="1"/>
              <a:t>*NOTE: </a:t>
            </a:r>
            <a:r>
              <a:rPr lang="en-US" sz="1000"/>
              <a:t>The categories of exclusions that are listed on this slide are shorthand categories that are being used for efficiency. See the final regulatory text at 33 CFR 328.3(b) and 40 CFR 120.2(b) for the full text of the categories.</a:t>
            </a:r>
          </a:p>
        </p:txBody>
      </p:sp>
    </p:spTree>
    <p:extLst>
      <p:ext uri="{BB962C8B-B14F-4D97-AF65-F5344CB8AC3E}">
        <p14:creationId xmlns:p14="http://schemas.microsoft.com/office/powerpoint/2010/main" val="324828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92CC-5E3A-43C5-8753-31E6F888BEB2}"/>
              </a:ext>
            </a:extLst>
          </p:cNvPr>
          <p:cNvSpPr>
            <a:spLocks noGrp="1"/>
          </p:cNvSpPr>
          <p:nvPr>
            <p:ph type="title"/>
          </p:nvPr>
        </p:nvSpPr>
        <p:spPr>
          <a:xfrm>
            <a:off x="565791" y="450632"/>
            <a:ext cx="10188271" cy="889023"/>
          </a:xfrm>
        </p:spPr>
        <p:txBody>
          <a:bodyPr>
            <a:normAutofit/>
          </a:bodyPr>
          <a:lstStyle/>
          <a:p>
            <a:r>
              <a:rPr lang="en-US" sz="3600" b="1">
                <a:cs typeface="Calibri" panose="020F0502020204030204" pitchFamily="34" charset="0"/>
              </a:rPr>
              <a:t>Final Rule Framework</a:t>
            </a:r>
          </a:p>
        </p:txBody>
      </p:sp>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565791" y="1623513"/>
            <a:ext cx="6547383" cy="4648495"/>
          </a:xfrm>
        </p:spPr>
        <p:txBody>
          <a:bodyPr vert="horz" lIns="45720" tIns="45720" rIns="45720" bIns="45720" rtlCol="0" anchor="t">
            <a:normAutofit/>
          </a:bodyPr>
          <a:lstStyle/>
          <a:p>
            <a:pPr marL="0" indent="0">
              <a:lnSpc>
                <a:spcPct val="105000"/>
              </a:lnSpc>
              <a:buNone/>
            </a:pPr>
            <a:r>
              <a:rPr lang="en-US" sz="2100" b="1"/>
              <a:t>Definitions</a:t>
            </a:r>
          </a:p>
          <a:p>
            <a:pPr marL="0" indent="0">
              <a:lnSpc>
                <a:spcPct val="105000"/>
              </a:lnSpc>
              <a:buNone/>
            </a:pPr>
            <a:r>
              <a:rPr lang="en-US" sz="2100"/>
              <a:t>(c)(1) Wetlands </a:t>
            </a:r>
          </a:p>
          <a:p>
            <a:pPr marL="0" indent="0">
              <a:lnSpc>
                <a:spcPct val="105000"/>
              </a:lnSpc>
              <a:buNone/>
            </a:pPr>
            <a:r>
              <a:rPr lang="en-US" sz="2100"/>
              <a:t>(c)(2) Adjacent</a:t>
            </a:r>
          </a:p>
          <a:p>
            <a:pPr marL="0" indent="0">
              <a:lnSpc>
                <a:spcPct val="105000"/>
              </a:lnSpc>
              <a:buNone/>
            </a:pPr>
            <a:r>
              <a:rPr lang="en-US" sz="2100"/>
              <a:t>(c)(3) High tide line</a:t>
            </a:r>
          </a:p>
          <a:p>
            <a:pPr marL="0" indent="0">
              <a:lnSpc>
                <a:spcPct val="105000"/>
              </a:lnSpc>
              <a:buNone/>
            </a:pPr>
            <a:r>
              <a:rPr lang="en-US" sz="2100"/>
              <a:t>(c)(4) Ordinary high water mark</a:t>
            </a:r>
          </a:p>
          <a:p>
            <a:pPr marL="0" indent="0">
              <a:lnSpc>
                <a:spcPct val="105000"/>
              </a:lnSpc>
              <a:buNone/>
            </a:pPr>
            <a:r>
              <a:rPr lang="en-US" sz="2100"/>
              <a:t>(c)(5) Tidal waters</a:t>
            </a:r>
          </a:p>
          <a:p>
            <a:pPr marL="0" indent="0">
              <a:lnSpc>
                <a:spcPct val="105000"/>
              </a:lnSpc>
              <a:buNone/>
            </a:pPr>
            <a:r>
              <a:rPr lang="en-US" sz="2100"/>
              <a:t>(c)(6) Significantly affect</a:t>
            </a:r>
          </a:p>
          <a:p>
            <a:pPr lvl="1"/>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
        <p:nvSpPr>
          <p:cNvPr id="6" name="Right Bracket 5">
            <a:extLst>
              <a:ext uri="{FF2B5EF4-FFF2-40B4-BE49-F238E27FC236}">
                <a16:creationId xmlns:a16="http://schemas.microsoft.com/office/drawing/2014/main" id="{9AC7801B-DCB5-47F1-BEAA-69DB2E6D5EB0}"/>
              </a:ext>
            </a:extLst>
          </p:cNvPr>
          <p:cNvSpPr/>
          <p:nvPr/>
        </p:nvSpPr>
        <p:spPr>
          <a:xfrm>
            <a:off x="5153065" y="2253342"/>
            <a:ext cx="141515" cy="2536372"/>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ket 8">
            <a:extLst>
              <a:ext uri="{FF2B5EF4-FFF2-40B4-BE49-F238E27FC236}">
                <a16:creationId xmlns:a16="http://schemas.microsoft.com/office/drawing/2014/main" id="{5584E64E-AFD4-4377-9D97-CDEF03BDD8C5}"/>
              </a:ext>
            </a:extLst>
          </p:cNvPr>
          <p:cNvSpPr/>
          <p:nvPr/>
        </p:nvSpPr>
        <p:spPr>
          <a:xfrm>
            <a:off x="5153064" y="4853487"/>
            <a:ext cx="141515" cy="381000"/>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86771C0-CFEA-4A15-8B8B-B4B532A4289F}"/>
              </a:ext>
            </a:extLst>
          </p:cNvPr>
          <p:cNvSpPr txBox="1"/>
          <p:nvPr/>
        </p:nvSpPr>
        <p:spPr>
          <a:xfrm>
            <a:off x="5266555" y="3020023"/>
            <a:ext cx="2721428" cy="923330"/>
          </a:xfrm>
          <a:prstGeom prst="rect">
            <a:avLst/>
          </a:prstGeom>
          <a:noFill/>
        </p:spPr>
        <p:txBody>
          <a:bodyPr wrap="square" rtlCol="0">
            <a:spAutoFit/>
          </a:bodyPr>
          <a:lstStyle/>
          <a:p>
            <a:r>
              <a:rPr lang="en-US"/>
              <a:t>(c)(1) – (c)(5):</a:t>
            </a:r>
          </a:p>
          <a:p>
            <a:r>
              <a:rPr lang="en-US"/>
              <a:t>Pre-2015 definitions, with no changes</a:t>
            </a:r>
          </a:p>
        </p:txBody>
      </p:sp>
      <p:sp>
        <p:nvSpPr>
          <p:cNvPr id="11" name="TextBox 10">
            <a:extLst>
              <a:ext uri="{FF2B5EF4-FFF2-40B4-BE49-F238E27FC236}">
                <a16:creationId xmlns:a16="http://schemas.microsoft.com/office/drawing/2014/main" id="{E8E354E0-9922-4071-8CC9-85F8A7E52489}"/>
              </a:ext>
            </a:extLst>
          </p:cNvPr>
          <p:cNvSpPr txBox="1"/>
          <p:nvPr/>
        </p:nvSpPr>
        <p:spPr>
          <a:xfrm>
            <a:off x="5296218" y="4713271"/>
            <a:ext cx="2884714" cy="923330"/>
          </a:xfrm>
          <a:prstGeom prst="rect">
            <a:avLst/>
          </a:prstGeom>
          <a:noFill/>
        </p:spPr>
        <p:txBody>
          <a:bodyPr wrap="square" rtlCol="0">
            <a:spAutoFit/>
          </a:bodyPr>
          <a:lstStyle/>
          <a:p>
            <a:r>
              <a:rPr lang="en-US"/>
              <a:t>(c)(6):</a:t>
            </a:r>
          </a:p>
          <a:p>
            <a:r>
              <a:rPr lang="en-US"/>
              <a:t>New term and definition in the final rule</a:t>
            </a:r>
          </a:p>
        </p:txBody>
      </p:sp>
      <p:pic>
        <p:nvPicPr>
          <p:cNvPr id="8" name="Picture 7">
            <a:extLst>
              <a:ext uri="{FF2B5EF4-FFF2-40B4-BE49-F238E27FC236}">
                <a16:creationId xmlns:a16="http://schemas.microsoft.com/office/drawing/2014/main" id="{CD6C16E7-0A30-4D30-A5E0-5675EAA72155}"/>
              </a:ext>
            </a:extLst>
          </p:cNvPr>
          <p:cNvPicPr>
            <a:picLocks noChangeAspect="1"/>
          </p:cNvPicPr>
          <p:nvPr/>
        </p:nvPicPr>
        <p:blipFill>
          <a:blip r:embed="rId3"/>
          <a:stretch>
            <a:fillRect/>
          </a:stretch>
        </p:blipFill>
        <p:spPr>
          <a:xfrm>
            <a:off x="8538473" y="701250"/>
            <a:ext cx="2246593" cy="2318773"/>
          </a:xfrm>
          <a:prstGeom prst="rect">
            <a:avLst/>
          </a:prstGeom>
        </p:spPr>
      </p:pic>
      <p:pic>
        <p:nvPicPr>
          <p:cNvPr id="12" name="Picture 11">
            <a:extLst>
              <a:ext uri="{FF2B5EF4-FFF2-40B4-BE49-F238E27FC236}">
                <a16:creationId xmlns:a16="http://schemas.microsoft.com/office/drawing/2014/main" id="{93B2ABEF-A120-43D6-B835-9208AB357603}"/>
              </a:ext>
            </a:extLst>
          </p:cNvPr>
          <p:cNvPicPr>
            <a:picLocks noChangeAspect="1"/>
          </p:cNvPicPr>
          <p:nvPr/>
        </p:nvPicPr>
        <p:blipFill>
          <a:blip r:embed="rId4"/>
          <a:stretch>
            <a:fillRect/>
          </a:stretch>
        </p:blipFill>
        <p:spPr>
          <a:xfrm>
            <a:off x="8611627" y="3429000"/>
            <a:ext cx="2013958" cy="2318773"/>
          </a:xfrm>
          <a:prstGeom prst="rect">
            <a:avLst/>
          </a:prstGeom>
        </p:spPr>
      </p:pic>
      <p:sp>
        <p:nvSpPr>
          <p:cNvPr id="4" name="Slide Number Placeholder 3">
            <a:extLst>
              <a:ext uri="{FF2B5EF4-FFF2-40B4-BE49-F238E27FC236}">
                <a16:creationId xmlns:a16="http://schemas.microsoft.com/office/drawing/2014/main" id="{053BB8D7-075B-41B9-95F5-2E2FA645267F}"/>
              </a:ext>
            </a:extLst>
          </p:cNvPr>
          <p:cNvSpPr>
            <a:spLocks noGrp="1"/>
          </p:cNvSpPr>
          <p:nvPr>
            <p:ph type="sldNum" sz="quarter" idx="12"/>
          </p:nvPr>
        </p:nvSpPr>
        <p:spPr/>
        <p:txBody>
          <a:bodyPr>
            <a:normAutofit lnSpcReduction="10000"/>
          </a:bodyPr>
          <a:lstStyle/>
          <a:p>
            <a:fld id="{4FAB73BC-B049-4115-A692-8D63A059BFB8}" type="slidenum">
              <a:rPr lang="en-US" smtClean="0"/>
              <a:t>18</a:t>
            </a:fld>
            <a:endParaRPr lang="en-US"/>
          </a:p>
        </p:txBody>
      </p:sp>
    </p:spTree>
    <p:extLst>
      <p:ext uri="{BB962C8B-B14F-4D97-AF65-F5344CB8AC3E}">
        <p14:creationId xmlns:p14="http://schemas.microsoft.com/office/powerpoint/2010/main" val="409909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1A39-0DFA-419F-925E-6C2FA14517D2}"/>
              </a:ext>
            </a:extLst>
          </p:cNvPr>
          <p:cNvSpPr>
            <a:spLocks noGrp="1"/>
          </p:cNvSpPr>
          <p:nvPr>
            <p:ph type="title"/>
          </p:nvPr>
        </p:nvSpPr>
        <p:spPr>
          <a:xfrm>
            <a:off x="619615" y="403544"/>
            <a:ext cx="9692640" cy="831669"/>
          </a:xfrm>
        </p:spPr>
        <p:txBody>
          <a:bodyPr>
            <a:normAutofit/>
          </a:bodyPr>
          <a:lstStyle/>
          <a:p>
            <a:r>
              <a:rPr lang="en-US" sz="3600" b="1"/>
              <a:t>Key Concepts</a:t>
            </a:r>
          </a:p>
        </p:txBody>
      </p:sp>
      <p:sp>
        <p:nvSpPr>
          <p:cNvPr id="3" name="Content Placeholder 2">
            <a:extLst>
              <a:ext uri="{FF2B5EF4-FFF2-40B4-BE49-F238E27FC236}">
                <a16:creationId xmlns:a16="http://schemas.microsoft.com/office/drawing/2014/main" id="{1B371F4C-10CC-4067-B117-776282E36422}"/>
              </a:ext>
            </a:extLst>
          </p:cNvPr>
          <p:cNvSpPr>
            <a:spLocks noGrp="1"/>
          </p:cNvSpPr>
          <p:nvPr>
            <p:ph idx="1"/>
          </p:nvPr>
        </p:nvSpPr>
        <p:spPr>
          <a:xfrm>
            <a:off x="493027" y="1687289"/>
            <a:ext cx="6662928" cy="4351337"/>
          </a:xfrm>
        </p:spPr>
        <p:txBody>
          <a:bodyPr>
            <a:normAutofit/>
          </a:bodyPr>
          <a:lstStyle/>
          <a:p>
            <a:r>
              <a:rPr lang="en-US" sz="2000">
                <a:effectLst/>
                <a:ea typeface="Calibri" panose="020F0502020204030204" pitchFamily="34" charset="0"/>
              </a:rPr>
              <a:t>The “relatively permanent standard” means relatively permanent, standing or continuously flowing waters connected to paragraph (a)(1) waters, and waters with a continuous surface connection to such relatively permanent waters or to paragraph (a)(1) waters. </a:t>
            </a:r>
          </a:p>
          <a:p>
            <a:r>
              <a:rPr lang="en-US" sz="2000"/>
              <a:t>The ‘‘significant nexus standard’’ means waters that either alone or in combination with similarly situated waters in the region, significantly affect the chemical, physical, or biological integrity of paragraph (a)(1) waters.</a:t>
            </a:r>
          </a:p>
        </p:txBody>
      </p:sp>
      <p:pic>
        <p:nvPicPr>
          <p:cNvPr id="6" name="Picture 5">
            <a:extLst>
              <a:ext uri="{FF2B5EF4-FFF2-40B4-BE49-F238E27FC236}">
                <a16:creationId xmlns:a16="http://schemas.microsoft.com/office/drawing/2014/main" id="{E126FE8F-8AFD-4F70-92C4-AC10693294E3}"/>
              </a:ext>
            </a:extLst>
          </p:cNvPr>
          <p:cNvPicPr>
            <a:picLocks noChangeAspect="1"/>
          </p:cNvPicPr>
          <p:nvPr/>
        </p:nvPicPr>
        <p:blipFill rotWithShape="1">
          <a:blip r:embed="rId3"/>
          <a:srcRect l="133" r="133"/>
          <a:stretch/>
        </p:blipFill>
        <p:spPr>
          <a:xfrm>
            <a:off x="7297036" y="2295438"/>
            <a:ext cx="3876885" cy="2581367"/>
          </a:xfrm>
          <a:prstGeom prst="rect">
            <a:avLst/>
          </a:prstGeom>
        </p:spPr>
      </p:pic>
      <p:sp>
        <p:nvSpPr>
          <p:cNvPr id="4" name="Slide Number Placeholder 3">
            <a:extLst>
              <a:ext uri="{FF2B5EF4-FFF2-40B4-BE49-F238E27FC236}">
                <a16:creationId xmlns:a16="http://schemas.microsoft.com/office/drawing/2014/main" id="{9B934F5A-10EC-46BC-A1DF-B43961D154AB}"/>
              </a:ext>
            </a:extLst>
          </p:cNvPr>
          <p:cNvSpPr>
            <a:spLocks noGrp="1"/>
          </p:cNvSpPr>
          <p:nvPr>
            <p:ph type="sldNum" sz="quarter" idx="12"/>
          </p:nvPr>
        </p:nvSpPr>
        <p:spPr/>
        <p:txBody>
          <a:bodyPr>
            <a:normAutofit lnSpcReduction="10000"/>
          </a:bodyPr>
          <a:lstStyle/>
          <a:p>
            <a:fld id="{4FAB73BC-B049-4115-A692-8D63A059BFB8}" type="slidenum">
              <a:rPr lang="en-US" smtClean="0"/>
              <a:t>19</a:t>
            </a:fld>
            <a:endParaRPr lang="en-US"/>
          </a:p>
        </p:txBody>
      </p:sp>
    </p:spTree>
    <p:extLst>
      <p:ext uri="{BB962C8B-B14F-4D97-AF65-F5344CB8AC3E}">
        <p14:creationId xmlns:p14="http://schemas.microsoft.com/office/powerpoint/2010/main" val="18694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F3B1A28-C415-46F6-853A-160E8C6177ED}"/>
              </a:ext>
            </a:extLst>
          </p:cNvPr>
          <p:cNvSpPr>
            <a:spLocks noGrp="1"/>
          </p:cNvSpPr>
          <p:nvPr>
            <p:ph idx="1"/>
          </p:nvPr>
        </p:nvSpPr>
        <p:spPr>
          <a:xfrm>
            <a:off x="358815" y="1875926"/>
            <a:ext cx="6997951" cy="4718841"/>
          </a:xfrm>
        </p:spPr>
        <p:txBody>
          <a:bodyPr>
            <a:normAutofit fontScale="92500" lnSpcReduction="10000"/>
          </a:bodyPr>
          <a:lstStyle/>
          <a:p>
            <a:pPr lvl="1">
              <a:spcBef>
                <a:spcPts val="1200"/>
              </a:spcBef>
              <a:buClr>
                <a:schemeClr val="accent1">
                  <a:lumMod val="75000"/>
                </a:schemeClr>
              </a:buClr>
              <a:buFont typeface="Arial" panose="020B0604020202020204" pitchFamily="34" charset="0"/>
              <a:buChar char="•"/>
            </a:pPr>
            <a:r>
              <a:rPr lang="en-US" sz="2400"/>
              <a:t>“Waters of the United States” is a threshold term in the Clean Water Act that establishes the geographic scope of federal jurisdiction under the Act.</a:t>
            </a:r>
          </a:p>
          <a:p>
            <a:pPr lvl="1">
              <a:spcBef>
                <a:spcPts val="1200"/>
              </a:spcBef>
              <a:buClr>
                <a:schemeClr val="accent1">
                  <a:lumMod val="75000"/>
                </a:schemeClr>
              </a:buClr>
              <a:buFont typeface="Arial" panose="020B0604020202020204" pitchFamily="34" charset="0"/>
              <a:buChar char="•"/>
            </a:pPr>
            <a:r>
              <a:rPr lang="en-US" sz="2400"/>
              <a:t>Clean Water Act regulatory programs address “navigable waters,” defined in the statute as “the waters of the United States, including the territorial seas.”</a:t>
            </a:r>
          </a:p>
          <a:p>
            <a:pPr lvl="1">
              <a:spcBef>
                <a:spcPts val="1200"/>
              </a:spcBef>
              <a:buClr>
                <a:schemeClr val="accent1">
                  <a:lumMod val="75000"/>
                </a:schemeClr>
              </a:buClr>
              <a:buFont typeface="Arial" panose="020B0604020202020204" pitchFamily="34" charset="0"/>
              <a:buChar char="•"/>
            </a:pPr>
            <a:r>
              <a:rPr lang="en-US" sz="2400"/>
              <a:t>The Clean Water Act does not define “waters of the United States”; Congress left further clarification to the agencies. </a:t>
            </a:r>
          </a:p>
          <a:p>
            <a:pPr lvl="1">
              <a:spcBef>
                <a:spcPts val="1200"/>
              </a:spcBef>
              <a:buClr>
                <a:schemeClr val="accent1">
                  <a:lumMod val="75000"/>
                </a:schemeClr>
              </a:buClr>
              <a:buFont typeface="Arial" panose="020B0604020202020204" pitchFamily="34" charset="0"/>
              <a:buChar char="•"/>
            </a:pPr>
            <a:r>
              <a:rPr lang="en-US" sz="2400"/>
              <a:t>EPA and the Department of the Army have defined “waters of the United States” by regulation since the 1970s.  </a:t>
            </a:r>
          </a:p>
          <a:p>
            <a:pPr lvl="1">
              <a:spcBef>
                <a:spcPts val="1200"/>
              </a:spcBef>
              <a:buClr>
                <a:schemeClr val="accent1">
                  <a:lumMod val="75000"/>
                </a:schemeClr>
              </a:buClr>
              <a:buFont typeface="Arial" panose="020B0604020202020204" pitchFamily="34" charset="0"/>
              <a:buChar char="•"/>
            </a:pPr>
            <a:endParaRPr lang="en-US" sz="2400"/>
          </a:p>
          <a:p>
            <a:endParaRPr lang="en-US"/>
          </a:p>
          <a:p>
            <a:endParaRPr lang="en-US"/>
          </a:p>
        </p:txBody>
      </p:sp>
      <p:pic>
        <p:nvPicPr>
          <p:cNvPr id="3" name="Picture 2" descr="Picture of the US Capital building">
            <a:extLst>
              <a:ext uri="{FF2B5EF4-FFF2-40B4-BE49-F238E27FC236}">
                <a16:creationId xmlns:a16="http://schemas.microsoft.com/office/drawing/2014/main" id="{73B450BC-45C8-45C2-9A76-868E46A37FEA}"/>
              </a:ext>
            </a:extLst>
          </p:cNvPr>
          <p:cNvPicPr>
            <a:picLocks noChangeAspect="1"/>
          </p:cNvPicPr>
          <p:nvPr/>
        </p:nvPicPr>
        <p:blipFill>
          <a:blip r:embed="rId3"/>
          <a:stretch>
            <a:fillRect/>
          </a:stretch>
        </p:blipFill>
        <p:spPr>
          <a:xfrm>
            <a:off x="7744654" y="2466358"/>
            <a:ext cx="3285481" cy="2465863"/>
          </a:xfrm>
          <a:prstGeom prst="rect">
            <a:avLst/>
          </a:prstGeom>
          <a:effectLst>
            <a:softEdge rad="127000"/>
          </a:effectLst>
        </p:spPr>
      </p:pic>
      <p:sp>
        <p:nvSpPr>
          <p:cNvPr id="10" name="Title 1">
            <a:extLst>
              <a:ext uri="{FF2B5EF4-FFF2-40B4-BE49-F238E27FC236}">
                <a16:creationId xmlns:a16="http://schemas.microsoft.com/office/drawing/2014/main" id="{4F6C9402-9027-4E29-BC4F-E09A908575F5}"/>
              </a:ext>
            </a:extLst>
          </p:cNvPr>
          <p:cNvSpPr txBox="1">
            <a:spLocks/>
          </p:cNvSpPr>
          <p:nvPr/>
        </p:nvSpPr>
        <p:spPr>
          <a:xfrm>
            <a:off x="622854" y="533105"/>
            <a:ext cx="10188271" cy="1182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b="1">
                <a:cs typeface="Calibri" panose="020F0502020204030204" pitchFamily="34" charset="0"/>
              </a:rPr>
              <a:t>Background: “Waters of the United States” and the Clean Water Act</a:t>
            </a:r>
          </a:p>
        </p:txBody>
      </p:sp>
      <p:sp>
        <p:nvSpPr>
          <p:cNvPr id="2" name="Slide Number Placeholder 1">
            <a:extLst>
              <a:ext uri="{FF2B5EF4-FFF2-40B4-BE49-F238E27FC236}">
                <a16:creationId xmlns:a16="http://schemas.microsoft.com/office/drawing/2014/main" id="{E90856A6-84DD-4134-944C-CECEFE5A763E}"/>
              </a:ext>
            </a:extLst>
          </p:cNvPr>
          <p:cNvSpPr>
            <a:spLocks noGrp="1"/>
          </p:cNvSpPr>
          <p:nvPr>
            <p:ph type="sldNum" sz="quarter" idx="12"/>
          </p:nvPr>
        </p:nvSpPr>
        <p:spPr/>
        <p:txBody>
          <a:bodyPr>
            <a:normAutofit lnSpcReduction="10000"/>
          </a:bodyPr>
          <a:lstStyle/>
          <a:p>
            <a:fld id="{4FAB73BC-B049-4115-A692-8D63A059BFB8}" type="slidenum">
              <a:rPr lang="en-US" smtClean="0"/>
              <a:t>2</a:t>
            </a:fld>
            <a:endParaRPr lang="en-US"/>
          </a:p>
        </p:txBody>
      </p:sp>
    </p:spTree>
    <p:extLst>
      <p:ext uri="{BB962C8B-B14F-4D97-AF65-F5344CB8AC3E}">
        <p14:creationId xmlns:p14="http://schemas.microsoft.com/office/powerpoint/2010/main" val="37764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58B0DD-C212-C94F-F0CE-AF773B6C521F}"/>
              </a:ext>
            </a:extLst>
          </p:cNvPr>
          <p:cNvSpPr>
            <a:spLocks noGrp="1"/>
          </p:cNvSpPr>
          <p:nvPr>
            <p:ph type="sldNum" sz="quarter" idx="12"/>
          </p:nvPr>
        </p:nvSpPr>
        <p:spPr/>
        <p:txBody>
          <a:bodyPr>
            <a:normAutofit lnSpcReduction="10000"/>
          </a:bodyPr>
          <a:lstStyle/>
          <a:p>
            <a:fld id="{4FAB73BC-B049-4115-A692-8D63A059BFB8}" type="slidenum">
              <a:rPr lang="en-US" smtClean="0"/>
              <a:t>20</a:t>
            </a:fld>
            <a:endParaRPr lang="en-US"/>
          </a:p>
        </p:txBody>
      </p:sp>
      <p:sp>
        <p:nvSpPr>
          <p:cNvPr id="5" name="Title 1">
            <a:extLst>
              <a:ext uri="{FF2B5EF4-FFF2-40B4-BE49-F238E27FC236}">
                <a16:creationId xmlns:a16="http://schemas.microsoft.com/office/drawing/2014/main" id="{C13C5D0A-DB52-F882-EA79-40732A4E0A42}"/>
              </a:ext>
            </a:extLst>
          </p:cNvPr>
          <p:cNvSpPr>
            <a:spLocks noGrp="1"/>
          </p:cNvSpPr>
          <p:nvPr>
            <p:ph type="title"/>
          </p:nvPr>
        </p:nvSpPr>
        <p:spPr>
          <a:xfrm>
            <a:off x="609602" y="489625"/>
            <a:ext cx="10188271" cy="889023"/>
          </a:xfrm>
        </p:spPr>
        <p:txBody>
          <a:bodyPr>
            <a:normAutofit fontScale="90000"/>
          </a:bodyPr>
          <a:lstStyle/>
          <a:p>
            <a:r>
              <a:rPr lang="en-US" sz="3600" b="1">
                <a:cs typeface="Calibri" panose="020F0502020204030204" pitchFamily="34" charset="0"/>
              </a:rPr>
              <a:t>Significantly Affect – applies to tributaries, adjacent wetlands, and (a)(5) waters</a:t>
            </a:r>
          </a:p>
        </p:txBody>
      </p:sp>
      <p:sp>
        <p:nvSpPr>
          <p:cNvPr id="6" name="Content Placeholder 2">
            <a:extLst>
              <a:ext uri="{FF2B5EF4-FFF2-40B4-BE49-F238E27FC236}">
                <a16:creationId xmlns:a16="http://schemas.microsoft.com/office/drawing/2014/main" id="{A49DE3BA-2DA1-E99D-C3AA-D9D453AD3898}"/>
              </a:ext>
            </a:extLst>
          </p:cNvPr>
          <p:cNvSpPr>
            <a:spLocks noGrp="1"/>
          </p:cNvSpPr>
          <p:nvPr>
            <p:ph idx="1"/>
          </p:nvPr>
        </p:nvSpPr>
        <p:spPr>
          <a:xfrm>
            <a:off x="511631" y="1937658"/>
            <a:ext cx="9873343" cy="3167742"/>
          </a:xfrm>
        </p:spPr>
        <p:txBody>
          <a:bodyPr vert="horz" lIns="45720" tIns="45720" rIns="45720" bIns="45720" rtlCol="0" anchor="t">
            <a:normAutofit fontScale="92500"/>
          </a:bodyPr>
          <a:lstStyle/>
          <a:p>
            <a:pPr marL="388619" indent="-342900"/>
            <a:r>
              <a:rPr lang="en-US" sz="2000"/>
              <a:t>The final rule text specifies that “significantly affect” requires a “material influence” on the chemical, physical, or biological integrity of an (a)(1) water.</a:t>
            </a:r>
          </a:p>
          <a:p>
            <a:pPr marL="388619" indent="-342900"/>
            <a:r>
              <a:rPr lang="en-US" sz="2000"/>
              <a:t>The final rule text includes </a:t>
            </a:r>
            <a:r>
              <a:rPr lang="en-US" sz="2000" b="1"/>
              <a:t>functions</a:t>
            </a:r>
            <a:r>
              <a:rPr lang="en-US" sz="2000"/>
              <a:t> to be assessed: </a:t>
            </a:r>
          </a:p>
          <a:p>
            <a:pPr marL="457178" indent="0">
              <a:lnSpc>
                <a:spcPct val="107000"/>
              </a:lnSpc>
              <a:spcBef>
                <a:spcPts val="0"/>
              </a:spcBef>
              <a:spcAft>
                <a:spcPts val="0"/>
              </a:spcAft>
              <a:buNone/>
            </a:pPr>
            <a:r>
              <a:rPr lang="en-US">
                <a:ea typeface="Calibri" panose="020F0502020204030204" pitchFamily="34" charset="0"/>
                <a:cs typeface="Times New Roman" panose="02020603050405020304" pitchFamily="18" charset="0"/>
              </a:rPr>
              <a:t>(A) Contribution of flow;</a:t>
            </a:r>
          </a:p>
          <a:p>
            <a:pPr marL="457178" indent="0">
              <a:lnSpc>
                <a:spcPct val="107000"/>
              </a:lnSpc>
              <a:spcBef>
                <a:spcPts val="0"/>
              </a:spcBef>
              <a:spcAft>
                <a:spcPts val="0"/>
              </a:spcAft>
              <a:buNone/>
            </a:pPr>
            <a:r>
              <a:rPr lang="en-US">
                <a:ea typeface="Calibri" panose="020F0502020204030204" pitchFamily="34" charset="0"/>
                <a:cs typeface="Times New Roman" panose="02020603050405020304" pitchFamily="18" charset="0"/>
              </a:rPr>
              <a:t>(B) Trapping, transformation, filtering, and transport of materials (including nutrients, sediment, and other pollutants); </a:t>
            </a:r>
          </a:p>
          <a:p>
            <a:pPr marL="457178" indent="0">
              <a:lnSpc>
                <a:spcPct val="107000"/>
              </a:lnSpc>
              <a:spcBef>
                <a:spcPts val="0"/>
              </a:spcBef>
              <a:spcAft>
                <a:spcPts val="0"/>
              </a:spcAft>
              <a:buNone/>
            </a:pPr>
            <a:r>
              <a:rPr lang="en-US">
                <a:ea typeface="Calibri" panose="020F0502020204030204" pitchFamily="34" charset="0"/>
                <a:cs typeface="Times New Roman" panose="02020603050405020304" pitchFamily="18" charset="0"/>
              </a:rPr>
              <a:t>(C) Retention and attenuation of floodwaters and runoff; </a:t>
            </a:r>
          </a:p>
          <a:p>
            <a:pPr marL="457178" indent="0">
              <a:lnSpc>
                <a:spcPct val="107000"/>
              </a:lnSpc>
              <a:spcBef>
                <a:spcPts val="0"/>
              </a:spcBef>
              <a:spcAft>
                <a:spcPts val="0"/>
              </a:spcAft>
              <a:buNone/>
            </a:pPr>
            <a:r>
              <a:rPr lang="en-US">
                <a:ea typeface="Calibri" panose="020F0502020204030204" pitchFamily="34" charset="0"/>
                <a:cs typeface="Times New Roman" panose="02020603050405020304" pitchFamily="18" charset="0"/>
              </a:rPr>
              <a:t>(D) Modulation of temperature in waters identified in paragraph (a)(1) of this section; or</a:t>
            </a:r>
          </a:p>
          <a:p>
            <a:pPr marL="457178" indent="0">
              <a:lnSpc>
                <a:spcPct val="107000"/>
              </a:lnSpc>
              <a:spcBef>
                <a:spcPts val="0"/>
              </a:spcBef>
              <a:spcAft>
                <a:spcPts val="0"/>
              </a:spcAft>
              <a:buNone/>
            </a:pPr>
            <a:r>
              <a:rPr lang="en-US">
                <a:ea typeface="Calibri" panose="020F0502020204030204" pitchFamily="34" charset="0"/>
                <a:cs typeface="Times New Roman" panose="02020603050405020304" pitchFamily="18" charset="0"/>
              </a:rPr>
              <a:t>(E) Provision of habitat and food resources for aquatic species located in waters identified in 	paragraph (a)(1) of this section. </a:t>
            </a:r>
            <a:endParaRPr lang="en-US"/>
          </a:p>
          <a:p>
            <a:pPr marL="388601" indent="-342882">
              <a:buFontTx/>
              <a:buChar char="-"/>
            </a:pPr>
            <a:endParaRPr lang="en-US" sz="2000"/>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Tree>
    <p:extLst>
      <p:ext uri="{BB962C8B-B14F-4D97-AF65-F5344CB8AC3E}">
        <p14:creationId xmlns:p14="http://schemas.microsoft.com/office/powerpoint/2010/main" val="94099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58B0DD-C212-C94F-F0CE-AF773B6C521F}"/>
              </a:ext>
            </a:extLst>
          </p:cNvPr>
          <p:cNvSpPr>
            <a:spLocks noGrp="1"/>
          </p:cNvSpPr>
          <p:nvPr>
            <p:ph type="sldNum" sz="quarter" idx="12"/>
          </p:nvPr>
        </p:nvSpPr>
        <p:spPr/>
        <p:txBody>
          <a:bodyPr>
            <a:normAutofit lnSpcReduction="10000"/>
          </a:bodyPr>
          <a:lstStyle/>
          <a:p>
            <a:fld id="{4FAB73BC-B049-4115-A692-8D63A059BFB8}" type="slidenum">
              <a:rPr lang="en-US" smtClean="0"/>
              <a:t>21</a:t>
            </a:fld>
            <a:endParaRPr lang="en-US"/>
          </a:p>
        </p:txBody>
      </p:sp>
      <p:sp>
        <p:nvSpPr>
          <p:cNvPr id="5" name="Title 1">
            <a:extLst>
              <a:ext uri="{FF2B5EF4-FFF2-40B4-BE49-F238E27FC236}">
                <a16:creationId xmlns:a16="http://schemas.microsoft.com/office/drawing/2014/main" id="{C13C5D0A-DB52-F882-EA79-40732A4E0A42}"/>
              </a:ext>
            </a:extLst>
          </p:cNvPr>
          <p:cNvSpPr>
            <a:spLocks noGrp="1"/>
          </p:cNvSpPr>
          <p:nvPr>
            <p:ph type="title"/>
          </p:nvPr>
        </p:nvSpPr>
        <p:spPr>
          <a:xfrm>
            <a:off x="609602" y="489625"/>
            <a:ext cx="10188271" cy="889023"/>
          </a:xfrm>
        </p:spPr>
        <p:txBody>
          <a:bodyPr>
            <a:normAutofit fontScale="90000"/>
          </a:bodyPr>
          <a:lstStyle/>
          <a:p>
            <a:r>
              <a:rPr lang="en-US" sz="3600" b="1">
                <a:cs typeface="Calibri" panose="020F0502020204030204" pitchFamily="34" charset="0"/>
              </a:rPr>
              <a:t>Significantly Affect – applies to tributaries, adjacent wetlands, and (a)(5) waters</a:t>
            </a:r>
          </a:p>
        </p:txBody>
      </p:sp>
      <p:sp>
        <p:nvSpPr>
          <p:cNvPr id="6" name="Content Placeholder 2">
            <a:extLst>
              <a:ext uri="{FF2B5EF4-FFF2-40B4-BE49-F238E27FC236}">
                <a16:creationId xmlns:a16="http://schemas.microsoft.com/office/drawing/2014/main" id="{A49DE3BA-2DA1-E99D-C3AA-D9D453AD3898}"/>
              </a:ext>
            </a:extLst>
          </p:cNvPr>
          <p:cNvSpPr>
            <a:spLocks noGrp="1"/>
          </p:cNvSpPr>
          <p:nvPr>
            <p:ph idx="1"/>
          </p:nvPr>
        </p:nvSpPr>
        <p:spPr>
          <a:xfrm>
            <a:off x="511631" y="1937658"/>
            <a:ext cx="9873343" cy="3331028"/>
          </a:xfrm>
        </p:spPr>
        <p:txBody>
          <a:bodyPr vert="horz" lIns="45720" tIns="45720" rIns="45720" bIns="45720" rtlCol="0" anchor="t">
            <a:normAutofit fontScale="92500" lnSpcReduction="10000"/>
          </a:bodyPr>
          <a:lstStyle/>
          <a:p>
            <a:pPr marL="388619" indent="-342900"/>
            <a:r>
              <a:rPr lang="en-US" sz="2200"/>
              <a:t>The final rule text specifies that “significantly affect” requires a “material influence” on the chemical, physical, or biological integrity of an (a)(1) water.</a:t>
            </a:r>
          </a:p>
          <a:p>
            <a:pPr marL="388619" indent="-342900"/>
            <a:r>
              <a:rPr lang="en-US" sz="2200"/>
              <a:t>The final rule text includes </a:t>
            </a:r>
            <a:r>
              <a:rPr lang="en-US" sz="2200" b="1"/>
              <a:t>factors</a:t>
            </a:r>
            <a:r>
              <a:rPr lang="en-US" sz="2200"/>
              <a:t> to consider:  </a:t>
            </a:r>
          </a:p>
          <a:p>
            <a:pPr marL="457178" indent="0">
              <a:lnSpc>
                <a:spcPct val="107000"/>
              </a:lnSpc>
              <a:spcBef>
                <a:spcPts val="0"/>
              </a:spcBef>
              <a:spcAft>
                <a:spcPts val="0"/>
              </a:spcAft>
              <a:buNone/>
            </a:pPr>
            <a:r>
              <a:rPr lang="en-US" sz="2000">
                <a:ea typeface="MS Mincho" panose="02020609040205080304" pitchFamily="49" charset="-128"/>
                <a:cs typeface="Times New Roman" panose="02020603050405020304" pitchFamily="18" charset="0"/>
              </a:rPr>
              <a:t>(A) The distance from a water identified in paragraph (a)(1) of this section; </a:t>
            </a:r>
          </a:p>
          <a:p>
            <a:pPr marL="457178" indent="0">
              <a:lnSpc>
                <a:spcPct val="107000"/>
              </a:lnSpc>
              <a:spcBef>
                <a:spcPts val="0"/>
              </a:spcBef>
              <a:spcAft>
                <a:spcPts val="0"/>
              </a:spcAft>
              <a:buNone/>
            </a:pPr>
            <a:r>
              <a:rPr lang="en-US" sz="2000">
                <a:ea typeface="MS Mincho" panose="02020609040205080304" pitchFamily="49" charset="-128"/>
                <a:cs typeface="Times New Roman" panose="02020603050405020304" pitchFamily="18" charset="0"/>
              </a:rPr>
              <a:t>(B) Hydrologic factors, such as the frequency, duration, magnitude, timing, and rate of hydrologic connections, including shallow subsurface flow;</a:t>
            </a:r>
          </a:p>
          <a:p>
            <a:pPr marL="457178" indent="0">
              <a:lnSpc>
                <a:spcPct val="107000"/>
              </a:lnSpc>
              <a:spcBef>
                <a:spcPts val="0"/>
              </a:spcBef>
              <a:spcAft>
                <a:spcPts val="0"/>
              </a:spcAft>
              <a:buNone/>
            </a:pPr>
            <a:r>
              <a:rPr lang="en-US" sz="2000">
                <a:ea typeface="MS Mincho" panose="02020609040205080304" pitchFamily="49" charset="-128"/>
                <a:cs typeface="Times New Roman" panose="02020603050405020304" pitchFamily="18" charset="0"/>
              </a:rPr>
              <a:t>(C) The size, density, or number of waters that have been determined to be similarly situated; </a:t>
            </a:r>
            <a:endParaRPr lang="en-US" sz="2000">
              <a:ea typeface="Calibri" panose="020F0502020204030204" pitchFamily="34" charset="0"/>
              <a:cs typeface="Times New Roman" panose="02020603050405020304" pitchFamily="18" charset="0"/>
            </a:endParaRPr>
          </a:p>
          <a:p>
            <a:pPr marL="457178" indent="0">
              <a:lnSpc>
                <a:spcPct val="107000"/>
              </a:lnSpc>
              <a:spcBef>
                <a:spcPts val="0"/>
              </a:spcBef>
              <a:spcAft>
                <a:spcPts val="0"/>
              </a:spcAft>
              <a:buNone/>
            </a:pPr>
            <a:r>
              <a:rPr lang="en-US" sz="2000">
                <a:ea typeface="MS Mincho" panose="02020609040205080304" pitchFamily="49" charset="-128"/>
                <a:cs typeface="Times New Roman" panose="02020603050405020304" pitchFamily="18" charset="0"/>
              </a:rPr>
              <a:t>(D) Landscape position and geomorphology; and</a:t>
            </a:r>
            <a:endParaRPr lang="en-US" sz="2000">
              <a:ea typeface="Calibri" panose="020F0502020204030204" pitchFamily="34" charset="0"/>
              <a:cs typeface="Times New Roman" panose="02020603050405020304" pitchFamily="18" charset="0"/>
            </a:endParaRPr>
          </a:p>
          <a:p>
            <a:pPr marL="457178" indent="0">
              <a:lnSpc>
                <a:spcPct val="107000"/>
              </a:lnSpc>
              <a:spcBef>
                <a:spcPts val="0"/>
              </a:spcBef>
              <a:spcAft>
                <a:spcPts val="0"/>
              </a:spcAft>
              <a:buNone/>
            </a:pPr>
            <a:r>
              <a:rPr lang="en-US" sz="2000">
                <a:ea typeface="MS Mincho" panose="02020609040205080304" pitchFamily="49" charset="-128"/>
                <a:cs typeface="Times New Roman" panose="02020603050405020304" pitchFamily="18" charset="0"/>
              </a:rPr>
              <a:t>(E) Climatological variables such as temperature, rainfall, and snowpack.</a:t>
            </a:r>
            <a:endParaRPr lang="en-US" sz="2000"/>
          </a:p>
          <a:p>
            <a:pPr marL="388601" indent="-342882">
              <a:buFontTx/>
              <a:buChar char="-"/>
            </a:pPr>
            <a:endParaRPr lang="en-US" sz="2000"/>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Tree>
    <p:extLst>
      <p:ext uri="{BB962C8B-B14F-4D97-AF65-F5344CB8AC3E}">
        <p14:creationId xmlns:p14="http://schemas.microsoft.com/office/powerpoint/2010/main" val="6386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528480" y="1654629"/>
            <a:ext cx="5915864" cy="4823558"/>
          </a:xfrm>
        </p:spPr>
        <p:txBody>
          <a:bodyPr vert="horz" lIns="45720" tIns="45720" rIns="45720" bIns="45720" rtlCol="0" anchor="t">
            <a:normAutofit/>
          </a:bodyPr>
          <a:lstStyle/>
          <a:p>
            <a:pPr marL="662909" lvl="1" indent="-342882"/>
            <a:endParaRPr lang="en-US" sz="2200">
              <a:solidFill>
                <a:schemeClr val="tx1"/>
              </a:solidFill>
            </a:endParaRPr>
          </a:p>
          <a:p>
            <a:pPr marL="662909" lvl="1" indent="-342882"/>
            <a:r>
              <a:rPr lang="en-US" sz="2200" b="1">
                <a:solidFill>
                  <a:schemeClr val="tx1"/>
                </a:solidFill>
              </a:rPr>
              <a:t>Traditional Navigable Waters</a:t>
            </a:r>
          </a:p>
          <a:p>
            <a:pPr marL="937215" lvl="2" indent="-342882"/>
            <a:r>
              <a:rPr lang="en-US" sz="2200">
                <a:solidFill>
                  <a:schemeClr val="tx1"/>
                </a:solidFill>
              </a:rPr>
              <a:t>Waters which are </a:t>
            </a:r>
            <a:r>
              <a:rPr lang="en-US" sz="2200">
                <a:solidFill>
                  <a:schemeClr val="tx1"/>
                </a:solidFill>
                <a:ea typeface="MS Mincho" panose="02020609040205080304" pitchFamily="49" charset="-128"/>
              </a:rPr>
              <a:t>c</a:t>
            </a:r>
            <a:r>
              <a:rPr lang="en-US" sz="2200">
                <a:effectLst/>
                <a:ea typeface="MS Mincho" panose="02020609040205080304" pitchFamily="49" charset="-128"/>
              </a:rPr>
              <a:t>urrently used, or were used in the past, or may be susceptible to use in interstate or foreign commerce, including all waters which are subject to the ebb and flow of the tide.</a:t>
            </a:r>
          </a:p>
          <a:p>
            <a:pPr marL="662909" lvl="1" indent="-342882"/>
            <a:endParaRPr lang="en-US" sz="2200">
              <a:effectLst/>
              <a:latin typeface="Times New Roman" panose="02020603050405020304" pitchFamily="18" charset="0"/>
              <a:ea typeface="MS Mincho" panose="02020609040205080304" pitchFamily="49" charset="-128"/>
            </a:endParaRPr>
          </a:p>
          <a:p>
            <a:pPr marL="662909" lvl="1" indent="-342882"/>
            <a:endParaRPr lang="en-US" sz="2200" b="1">
              <a:effectLst/>
              <a:latin typeface="Times New Roman" panose="02020603050405020304" pitchFamily="18" charset="0"/>
              <a:ea typeface="MS Mincho" panose="02020609040205080304" pitchFamily="49" charset="-128"/>
            </a:endParaRPr>
          </a:p>
          <a:p>
            <a:pPr marL="320024" lvl="1" indent="0">
              <a:buNone/>
            </a:pPr>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
        <p:nvSpPr>
          <p:cNvPr id="8" name="Title 1">
            <a:extLst>
              <a:ext uri="{FF2B5EF4-FFF2-40B4-BE49-F238E27FC236}">
                <a16:creationId xmlns:a16="http://schemas.microsoft.com/office/drawing/2014/main" id="{B7FCEBF9-3051-4591-B5E9-8DD566E5A43E}"/>
              </a:ext>
            </a:extLst>
          </p:cNvPr>
          <p:cNvSpPr>
            <a:spLocks noGrp="1"/>
          </p:cNvSpPr>
          <p:nvPr>
            <p:ph type="title"/>
          </p:nvPr>
        </p:nvSpPr>
        <p:spPr>
          <a:xfrm>
            <a:off x="622855" y="614340"/>
            <a:ext cx="10447919" cy="664135"/>
          </a:xfrm>
        </p:spPr>
        <p:txBody>
          <a:bodyPr>
            <a:noAutofit/>
          </a:bodyPr>
          <a:lstStyle/>
          <a:p>
            <a:r>
              <a:rPr lang="en-US" sz="3200" b="1">
                <a:cs typeface="Calibri" panose="020F0502020204030204" pitchFamily="34" charset="0"/>
              </a:rPr>
              <a:t>(a)(1) Waters – Traditional Navigable Waters, the Territorial Seas, and Interstate Waters</a:t>
            </a:r>
          </a:p>
        </p:txBody>
      </p:sp>
      <p:sp>
        <p:nvSpPr>
          <p:cNvPr id="2" name="Slide Number Placeholder 1">
            <a:extLst>
              <a:ext uri="{FF2B5EF4-FFF2-40B4-BE49-F238E27FC236}">
                <a16:creationId xmlns:a16="http://schemas.microsoft.com/office/drawing/2014/main" id="{81580EC6-E0FC-4252-BBAD-85A244F0A016}"/>
              </a:ext>
            </a:extLst>
          </p:cNvPr>
          <p:cNvSpPr>
            <a:spLocks noGrp="1"/>
          </p:cNvSpPr>
          <p:nvPr>
            <p:ph type="sldNum" sz="quarter" idx="12"/>
          </p:nvPr>
        </p:nvSpPr>
        <p:spPr/>
        <p:txBody>
          <a:bodyPr>
            <a:normAutofit lnSpcReduction="10000"/>
          </a:bodyPr>
          <a:lstStyle/>
          <a:p>
            <a:fld id="{4FAB73BC-B049-4115-A692-8D63A059BFB8}" type="slidenum">
              <a:rPr lang="en-US" smtClean="0"/>
              <a:t>22</a:t>
            </a:fld>
            <a:endParaRPr lang="en-US"/>
          </a:p>
        </p:txBody>
      </p:sp>
      <p:pic>
        <p:nvPicPr>
          <p:cNvPr id="6" name="Content Placeholder 6" descr="A small boat in a body of water&#10;&#10;Description automatically generated">
            <a:extLst>
              <a:ext uri="{FF2B5EF4-FFF2-40B4-BE49-F238E27FC236}">
                <a16:creationId xmlns:a16="http://schemas.microsoft.com/office/drawing/2014/main" id="{A9A7ABAF-6672-4275-B4E2-70FF64D0D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567" y="1959429"/>
            <a:ext cx="3702050" cy="2462980"/>
          </a:xfrm>
          <a:prstGeom prst="rect">
            <a:avLst/>
          </a:prstGeom>
        </p:spPr>
      </p:pic>
    </p:spTree>
    <p:extLst>
      <p:ext uri="{BB962C8B-B14F-4D97-AF65-F5344CB8AC3E}">
        <p14:creationId xmlns:p14="http://schemas.microsoft.com/office/powerpoint/2010/main" val="19925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528479" y="1448984"/>
            <a:ext cx="6328589" cy="5029203"/>
          </a:xfrm>
        </p:spPr>
        <p:txBody>
          <a:bodyPr vert="horz" lIns="45720" tIns="45720" rIns="45720" bIns="45720" rtlCol="0" anchor="t">
            <a:normAutofit/>
          </a:bodyPr>
          <a:lstStyle/>
          <a:p>
            <a:pPr marL="662909" lvl="1" indent="-342882"/>
            <a:endParaRPr lang="en-US" sz="2200">
              <a:solidFill>
                <a:schemeClr val="tx1"/>
              </a:solidFill>
            </a:endParaRPr>
          </a:p>
          <a:p>
            <a:pPr marL="662909" lvl="1" indent="-342882"/>
            <a:r>
              <a:rPr lang="en-US" sz="2200" b="1">
                <a:ea typeface="MS Mincho" panose="02020609040205080304" pitchFamily="49" charset="-128"/>
              </a:rPr>
              <a:t>The Territorial Seas</a:t>
            </a:r>
          </a:p>
          <a:p>
            <a:pPr marL="937215" lvl="2" indent="-342882"/>
            <a:r>
              <a:rPr lang="en-US" sz="2200">
                <a:ea typeface="MS Mincho" panose="02020609040205080304" pitchFamily="49" charset="-128"/>
              </a:rPr>
              <a:t>De</a:t>
            </a:r>
            <a:r>
              <a:rPr lang="en-US" sz="2200">
                <a:effectLst/>
                <a:ea typeface="Times New Roman" panose="02020603050405020304" pitchFamily="18" charset="0"/>
              </a:rPr>
              <a:t>fined in section 502(8) of the Clean Water Act as “the belt of the seas measured from the line of ordinary low water along that portion of the coast which is in direct contact with the open sea and the line marking the seaward limit of inland waters, and extending seaward a distance of three miles.” </a:t>
            </a:r>
          </a:p>
          <a:p>
            <a:pPr marL="320027" lvl="1" indent="0">
              <a:buNone/>
            </a:pPr>
            <a:endParaRPr lang="en-US" sz="2200">
              <a:effectLst/>
              <a:latin typeface="Times New Roman" panose="02020603050405020304" pitchFamily="18" charset="0"/>
              <a:ea typeface="MS Mincho" panose="02020609040205080304" pitchFamily="49" charset="-128"/>
            </a:endParaRPr>
          </a:p>
          <a:p>
            <a:pPr marL="662909" lvl="1" indent="-342882"/>
            <a:endParaRPr lang="en-US" sz="2200" b="1">
              <a:effectLst/>
              <a:latin typeface="Times New Roman" panose="02020603050405020304" pitchFamily="18" charset="0"/>
              <a:ea typeface="MS Mincho" panose="02020609040205080304" pitchFamily="49" charset="-128"/>
            </a:endParaRPr>
          </a:p>
          <a:p>
            <a:pPr marL="320024" lvl="1" indent="0">
              <a:buNone/>
            </a:pPr>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
        <p:nvSpPr>
          <p:cNvPr id="8" name="Title 1">
            <a:extLst>
              <a:ext uri="{FF2B5EF4-FFF2-40B4-BE49-F238E27FC236}">
                <a16:creationId xmlns:a16="http://schemas.microsoft.com/office/drawing/2014/main" id="{B7FCEBF9-3051-4591-B5E9-8DD566E5A43E}"/>
              </a:ext>
            </a:extLst>
          </p:cNvPr>
          <p:cNvSpPr>
            <a:spLocks noGrp="1"/>
          </p:cNvSpPr>
          <p:nvPr>
            <p:ph type="title"/>
          </p:nvPr>
        </p:nvSpPr>
        <p:spPr>
          <a:xfrm>
            <a:off x="622855" y="614340"/>
            <a:ext cx="10447919" cy="664135"/>
          </a:xfrm>
        </p:spPr>
        <p:txBody>
          <a:bodyPr>
            <a:noAutofit/>
          </a:bodyPr>
          <a:lstStyle/>
          <a:p>
            <a:r>
              <a:rPr lang="en-US" sz="3200" b="1">
                <a:cs typeface="Calibri" panose="020F0502020204030204" pitchFamily="34" charset="0"/>
              </a:rPr>
              <a:t>(a)(1) Waters – Traditional Navigable Waters, the Territorial Seas, and Interstate Waters</a:t>
            </a:r>
          </a:p>
        </p:txBody>
      </p:sp>
      <p:sp>
        <p:nvSpPr>
          <p:cNvPr id="2" name="Slide Number Placeholder 1">
            <a:extLst>
              <a:ext uri="{FF2B5EF4-FFF2-40B4-BE49-F238E27FC236}">
                <a16:creationId xmlns:a16="http://schemas.microsoft.com/office/drawing/2014/main" id="{FEB74FF4-CC30-4B9A-909C-1CB38B195370}"/>
              </a:ext>
            </a:extLst>
          </p:cNvPr>
          <p:cNvSpPr>
            <a:spLocks noGrp="1"/>
          </p:cNvSpPr>
          <p:nvPr>
            <p:ph type="sldNum" sz="quarter" idx="12"/>
          </p:nvPr>
        </p:nvSpPr>
        <p:spPr/>
        <p:txBody>
          <a:bodyPr>
            <a:normAutofit lnSpcReduction="10000"/>
          </a:bodyPr>
          <a:lstStyle/>
          <a:p>
            <a:fld id="{4FAB73BC-B049-4115-A692-8D63A059BFB8}" type="slidenum">
              <a:rPr lang="en-US" smtClean="0"/>
              <a:t>23</a:t>
            </a:fld>
            <a:endParaRPr lang="en-US"/>
          </a:p>
        </p:txBody>
      </p:sp>
      <p:pic>
        <p:nvPicPr>
          <p:cNvPr id="1026" name="Picture 2">
            <a:extLst>
              <a:ext uri="{FF2B5EF4-FFF2-40B4-BE49-F238E27FC236}">
                <a16:creationId xmlns:a16="http://schemas.microsoft.com/office/drawing/2014/main" id="{FFF56561-2385-4CF6-AD09-72071E72C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1621971"/>
            <a:ext cx="2831646" cy="426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4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79AE3A-D03F-4D38-9AF5-78837D55D84C}"/>
              </a:ext>
            </a:extLst>
          </p:cNvPr>
          <p:cNvSpPr>
            <a:spLocks noGrp="1"/>
          </p:cNvSpPr>
          <p:nvPr>
            <p:ph idx="1"/>
          </p:nvPr>
        </p:nvSpPr>
        <p:spPr>
          <a:xfrm>
            <a:off x="343423" y="1363729"/>
            <a:ext cx="6656092" cy="5029203"/>
          </a:xfrm>
        </p:spPr>
        <p:txBody>
          <a:bodyPr vert="horz" lIns="45720" tIns="45720" rIns="45720" bIns="45720" rtlCol="0" anchor="t">
            <a:normAutofit fontScale="92500"/>
          </a:bodyPr>
          <a:lstStyle/>
          <a:p>
            <a:pPr marL="320027" lvl="1" indent="0">
              <a:buNone/>
            </a:pPr>
            <a:endParaRPr lang="en-US" sz="2200">
              <a:solidFill>
                <a:schemeClr val="tx1"/>
              </a:solidFill>
            </a:endParaRPr>
          </a:p>
          <a:p>
            <a:pPr marL="662906" lvl="1" indent="-342882"/>
            <a:r>
              <a:rPr lang="en-US" sz="2200" b="1">
                <a:solidFill>
                  <a:schemeClr val="tx1"/>
                </a:solidFill>
              </a:rPr>
              <a:t>Interstate Waters</a:t>
            </a:r>
          </a:p>
          <a:p>
            <a:pPr marL="937212" lvl="2" indent="-342882"/>
            <a:r>
              <a:rPr lang="en-US" sz="2200">
                <a:solidFill>
                  <a:schemeClr val="tx1"/>
                </a:solidFill>
              </a:rPr>
              <a:t>“Waters of the United States” include interstate waters, including wetlands. </a:t>
            </a:r>
          </a:p>
          <a:p>
            <a:pPr marL="937212" lvl="2" indent="-342882"/>
            <a:r>
              <a:rPr lang="en-US" sz="2200">
                <a:solidFill>
                  <a:schemeClr val="tx1"/>
                </a:solidFill>
              </a:rPr>
              <a:t>The preamble clarifies implementation of interstate waters: </a:t>
            </a:r>
          </a:p>
          <a:p>
            <a:pPr marL="1211520" lvl="3" indent="-342882"/>
            <a:r>
              <a:rPr lang="en-US" sz="2200">
                <a:solidFill>
                  <a:schemeClr val="tx1"/>
                </a:solidFill>
              </a:rPr>
              <a:t>Lakes, ponds, and wetlands crossing state boundaries are jurisdictional as interstate waters in their entirety. </a:t>
            </a:r>
          </a:p>
          <a:p>
            <a:pPr marL="1211520" lvl="3" indent="-342882"/>
            <a:r>
              <a:rPr lang="en-US" sz="2200">
                <a:solidFill>
                  <a:schemeClr val="tx1"/>
                </a:solidFill>
              </a:rPr>
              <a:t>For rivers and streams, interstate waters include the portion of the river or stream that is of the same stream order as the point that crosses or serves as a state line.</a:t>
            </a:r>
          </a:p>
          <a:p>
            <a:pPr marL="1211520" lvl="3" indent="-342882"/>
            <a:r>
              <a:rPr lang="en-US" sz="2200">
                <a:solidFill>
                  <a:schemeClr val="tx1"/>
                </a:solidFill>
              </a:rPr>
              <a:t>The agencies plan to address waters that cross between state and tribal boundaries in a future action. </a:t>
            </a:r>
          </a:p>
          <a:p>
            <a:pPr marL="662909" lvl="1" indent="-342882"/>
            <a:endParaRPr lang="en-US" sz="2200">
              <a:effectLst/>
              <a:latin typeface="Times New Roman" panose="02020603050405020304" pitchFamily="18" charset="0"/>
              <a:ea typeface="MS Mincho" panose="02020609040205080304" pitchFamily="49" charset="-128"/>
            </a:endParaRPr>
          </a:p>
          <a:p>
            <a:pPr marL="662909" lvl="1" indent="-342882"/>
            <a:endParaRPr lang="en-US" sz="2200" b="1">
              <a:effectLst/>
              <a:latin typeface="Times New Roman" panose="02020603050405020304" pitchFamily="18" charset="0"/>
              <a:ea typeface="MS Mincho" panose="02020609040205080304" pitchFamily="49" charset="-128"/>
            </a:endParaRPr>
          </a:p>
          <a:p>
            <a:pPr marL="320024" lvl="1" indent="0">
              <a:buNone/>
            </a:pPr>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
        <p:nvSpPr>
          <p:cNvPr id="8" name="Title 1">
            <a:extLst>
              <a:ext uri="{FF2B5EF4-FFF2-40B4-BE49-F238E27FC236}">
                <a16:creationId xmlns:a16="http://schemas.microsoft.com/office/drawing/2014/main" id="{B7FCEBF9-3051-4591-B5E9-8DD566E5A43E}"/>
              </a:ext>
            </a:extLst>
          </p:cNvPr>
          <p:cNvSpPr>
            <a:spLocks noGrp="1"/>
          </p:cNvSpPr>
          <p:nvPr>
            <p:ph type="title"/>
          </p:nvPr>
        </p:nvSpPr>
        <p:spPr>
          <a:xfrm>
            <a:off x="622855" y="614340"/>
            <a:ext cx="10447919" cy="664135"/>
          </a:xfrm>
        </p:spPr>
        <p:txBody>
          <a:bodyPr>
            <a:noAutofit/>
          </a:bodyPr>
          <a:lstStyle/>
          <a:p>
            <a:r>
              <a:rPr lang="en-US" sz="3200" b="1">
                <a:cs typeface="Calibri" panose="020F0502020204030204" pitchFamily="34" charset="0"/>
              </a:rPr>
              <a:t>(a)(1) Waters – Traditional Navigable Waters, the Territorial Seas, and Interstate Waters</a:t>
            </a:r>
          </a:p>
        </p:txBody>
      </p:sp>
      <p:sp>
        <p:nvSpPr>
          <p:cNvPr id="2" name="Slide Number Placeholder 1">
            <a:extLst>
              <a:ext uri="{FF2B5EF4-FFF2-40B4-BE49-F238E27FC236}">
                <a16:creationId xmlns:a16="http://schemas.microsoft.com/office/drawing/2014/main" id="{AF04A089-AF03-41A5-B7D6-0A2DF53E90A0}"/>
              </a:ext>
            </a:extLst>
          </p:cNvPr>
          <p:cNvSpPr>
            <a:spLocks noGrp="1"/>
          </p:cNvSpPr>
          <p:nvPr>
            <p:ph type="sldNum" sz="quarter" idx="12"/>
          </p:nvPr>
        </p:nvSpPr>
        <p:spPr/>
        <p:txBody>
          <a:bodyPr>
            <a:normAutofit lnSpcReduction="10000"/>
          </a:bodyPr>
          <a:lstStyle/>
          <a:p>
            <a:fld id="{4FAB73BC-B049-4115-A692-8D63A059BFB8}" type="slidenum">
              <a:rPr lang="en-US" smtClean="0"/>
              <a:t>24</a:t>
            </a:fld>
            <a:endParaRPr lang="en-US"/>
          </a:p>
        </p:txBody>
      </p:sp>
      <p:pic>
        <p:nvPicPr>
          <p:cNvPr id="1026" name="Picture 2" descr="Lake Tahoe, California | Library of Congress">
            <a:extLst>
              <a:ext uri="{FF2B5EF4-FFF2-40B4-BE49-F238E27FC236}">
                <a16:creationId xmlns:a16="http://schemas.microsoft.com/office/drawing/2014/main" id="{70867355-536E-4B93-B353-67BE70C8D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669" y="1871664"/>
            <a:ext cx="3927017" cy="261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57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1FABBE-822B-2826-D48D-B0DED6362B34}"/>
              </a:ext>
            </a:extLst>
          </p:cNvPr>
          <p:cNvSpPr>
            <a:spLocks noGrp="1"/>
          </p:cNvSpPr>
          <p:nvPr>
            <p:ph type="sldNum" sz="quarter" idx="12"/>
          </p:nvPr>
        </p:nvSpPr>
        <p:spPr/>
        <p:txBody>
          <a:bodyPr>
            <a:normAutofit lnSpcReduction="10000"/>
          </a:bodyPr>
          <a:lstStyle/>
          <a:p>
            <a:fld id="{4FAB73BC-B049-4115-A692-8D63A059BFB8}" type="slidenum">
              <a:rPr lang="en-US" smtClean="0"/>
              <a:t>25</a:t>
            </a:fld>
            <a:endParaRPr lang="en-US"/>
          </a:p>
        </p:txBody>
      </p:sp>
      <p:sp>
        <p:nvSpPr>
          <p:cNvPr id="5" name="Title 1">
            <a:extLst>
              <a:ext uri="{FF2B5EF4-FFF2-40B4-BE49-F238E27FC236}">
                <a16:creationId xmlns:a16="http://schemas.microsoft.com/office/drawing/2014/main" id="{023E3885-EB01-B3F4-7B1D-2C5C55B5B918}"/>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(a)(2) Impoundments</a:t>
            </a:r>
          </a:p>
        </p:txBody>
      </p:sp>
      <p:sp>
        <p:nvSpPr>
          <p:cNvPr id="6" name="Content Placeholder 2">
            <a:extLst>
              <a:ext uri="{FF2B5EF4-FFF2-40B4-BE49-F238E27FC236}">
                <a16:creationId xmlns:a16="http://schemas.microsoft.com/office/drawing/2014/main" id="{C6E54E76-C724-24F0-D37A-5994A1E91AC4}"/>
              </a:ext>
            </a:extLst>
          </p:cNvPr>
          <p:cNvSpPr>
            <a:spLocks noGrp="1"/>
          </p:cNvSpPr>
          <p:nvPr>
            <p:ph idx="1"/>
          </p:nvPr>
        </p:nvSpPr>
        <p:spPr>
          <a:xfrm>
            <a:off x="524884" y="1422134"/>
            <a:ext cx="5647316" cy="4597669"/>
          </a:xfrm>
        </p:spPr>
        <p:txBody>
          <a:bodyPr vert="horz" lIns="45720" tIns="45720" rIns="45720" bIns="45720" rtlCol="0" anchor="t">
            <a:normAutofit/>
          </a:bodyPr>
          <a:lstStyle/>
          <a:p>
            <a:pPr lvl="1"/>
            <a:endParaRPr lang="en-US" sz="2200">
              <a:latin typeface="+mj-lt"/>
            </a:endParaRPr>
          </a:p>
          <a:p>
            <a:pPr lvl="1"/>
            <a:r>
              <a:rPr lang="en-US" sz="2200">
                <a:latin typeface="+mj-lt"/>
              </a:rPr>
              <a:t>“Waters of the United States” include </a:t>
            </a:r>
            <a:r>
              <a:rPr lang="en-US" sz="2200">
                <a:latin typeface="+mj-lt"/>
                <a:ea typeface="MS Mincho" panose="02020609040205080304" pitchFamily="49" charset="-128"/>
              </a:rPr>
              <a:t>impoundments of waters that otherwise meet the definition of “waters of the United States.” </a:t>
            </a:r>
          </a:p>
          <a:p>
            <a:pPr lvl="1"/>
            <a:r>
              <a:rPr lang="en-US" sz="2200">
                <a:latin typeface="+mj-lt"/>
                <a:ea typeface="MS Mincho" panose="02020609040205080304" pitchFamily="49" charset="-128"/>
              </a:rPr>
              <a:t>However, waters determined to be jurisdictional under paragraph (a)(5), and that are subsequently impounded, do not retain their jurisdictional status under this (a)(2) impoundments provision. Such waters may still be determined to be jurisdictional under another rule category. </a:t>
            </a:r>
          </a:p>
          <a:p>
            <a:pPr marL="0" indent="0">
              <a:buNone/>
            </a:pPr>
            <a:endParaRPr lang="en-US" sz="2000" b="1">
              <a:latin typeface="+mj-lt"/>
            </a:endParaRPr>
          </a:p>
          <a:p>
            <a:pPr marL="274308" lvl="1" indent="0">
              <a:buNone/>
            </a:pPr>
            <a:endParaRPr lang="en-US" sz="2000">
              <a:latin typeface="+mj-lt"/>
            </a:endParaRPr>
          </a:p>
          <a:p>
            <a:pPr marL="662906" lvl="1" indent="-342882"/>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1026" name="Picture 2" descr="image">
            <a:extLst>
              <a:ext uri="{FF2B5EF4-FFF2-40B4-BE49-F238E27FC236}">
                <a16:creationId xmlns:a16="http://schemas.microsoft.com/office/drawing/2014/main" id="{E2F71EB1-09C0-7C0A-A4AC-84C8A18C6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499" y="1835788"/>
            <a:ext cx="4691132" cy="358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5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1FABBE-822B-2826-D48D-B0DED6362B34}"/>
              </a:ext>
            </a:extLst>
          </p:cNvPr>
          <p:cNvSpPr>
            <a:spLocks noGrp="1"/>
          </p:cNvSpPr>
          <p:nvPr>
            <p:ph type="sldNum" sz="quarter" idx="12"/>
          </p:nvPr>
        </p:nvSpPr>
        <p:spPr/>
        <p:txBody>
          <a:bodyPr>
            <a:normAutofit lnSpcReduction="10000"/>
          </a:bodyPr>
          <a:lstStyle/>
          <a:p>
            <a:fld id="{4FAB73BC-B049-4115-A692-8D63A059BFB8}" type="slidenum">
              <a:rPr lang="en-US" smtClean="0"/>
              <a:t>26</a:t>
            </a:fld>
            <a:endParaRPr lang="en-US"/>
          </a:p>
        </p:txBody>
      </p:sp>
      <p:sp>
        <p:nvSpPr>
          <p:cNvPr id="5" name="Title 1">
            <a:extLst>
              <a:ext uri="{FF2B5EF4-FFF2-40B4-BE49-F238E27FC236}">
                <a16:creationId xmlns:a16="http://schemas.microsoft.com/office/drawing/2014/main" id="{023E3885-EB01-B3F4-7B1D-2C5C55B5B918}"/>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(a)(2) Impoundments</a:t>
            </a:r>
          </a:p>
        </p:txBody>
      </p:sp>
      <p:sp>
        <p:nvSpPr>
          <p:cNvPr id="6" name="Content Placeholder 2">
            <a:extLst>
              <a:ext uri="{FF2B5EF4-FFF2-40B4-BE49-F238E27FC236}">
                <a16:creationId xmlns:a16="http://schemas.microsoft.com/office/drawing/2014/main" id="{C6E54E76-C724-24F0-D37A-5994A1E91AC4}"/>
              </a:ext>
            </a:extLst>
          </p:cNvPr>
          <p:cNvSpPr>
            <a:spLocks noGrp="1"/>
          </p:cNvSpPr>
          <p:nvPr>
            <p:ph idx="1"/>
          </p:nvPr>
        </p:nvSpPr>
        <p:spPr>
          <a:xfrm>
            <a:off x="787078" y="1169043"/>
            <a:ext cx="5515751" cy="4850757"/>
          </a:xfrm>
        </p:spPr>
        <p:txBody>
          <a:bodyPr vert="horz" lIns="45720" tIns="45720" rIns="45720" bIns="45720" rtlCol="0" anchor="t">
            <a:normAutofit lnSpcReduction="10000"/>
          </a:bodyPr>
          <a:lstStyle/>
          <a:p>
            <a:pPr marL="0" indent="0">
              <a:buNone/>
            </a:pPr>
            <a:endParaRPr lang="en-US" sz="2200">
              <a:latin typeface="+mj-lt"/>
            </a:endParaRPr>
          </a:p>
          <a:p>
            <a:pPr marL="0" indent="0">
              <a:buNone/>
            </a:pPr>
            <a:r>
              <a:rPr lang="en-US" sz="2000">
                <a:effectLst/>
                <a:latin typeface="+mj-lt"/>
              </a:rPr>
              <a:t>The agencies consider paragraph (a)(2) impoundments to include: </a:t>
            </a:r>
          </a:p>
          <a:p>
            <a:r>
              <a:rPr lang="en-US" sz="2000">
                <a:effectLst/>
                <a:latin typeface="+mj-lt"/>
              </a:rPr>
              <a:t>(1) Impoundments created by impounding one of the “waters of United States” that was jurisdictional under this rule’s definition at the time the impoundment was created, and </a:t>
            </a:r>
          </a:p>
          <a:p>
            <a:r>
              <a:rPr lang="en-US" sz="2000">
                <a:effectLst/>
                <a:latin typeface="+mj-lt"/>
              </a:rPr>
              <a:t>(2) Impoundments of waters that at the time of assessment meet the definition of “waters of the United States” under paragraph (a)(1), (a)(3), or (a)(4) of this rule, regardless of the water’s jurisdictional status at the time the impoundment was created. </a:t>
            </a:r>
          </a:p>
          <a:p>
            <a:pPr marL="0" indent="0">
              <a:buNone/>
            </a:pPr>
            <a:endParaRPr lang="en-US" sz="2000" b="1">
              <a:latin typeface="+mj-lt"/>
            </a:endParaRPr>
          </a:p>
          <a:p>
            <a:pPr marL="274308" lvl="1" indent="0">
              <a:buNone/>
            </a:pPr>
            <a:endParaRPr lang="en-US" sz="2000">
              <a:latin typeface="+mj-lt"/>
            </a:endParaRPr>
          </a:p>
          <a:p>
            <a:pPr marL="662906" lvl="1" indent="-342882"/>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2" name="Picture 2" descr="image">
            <a:extLst>
              <a:ext uri="{FF2B5EF4-FFF2-40B4-BE49-F238E27FC236}">
                <a16:creationId xmlns:a16="http://schemas.microsoft.com/office/drawing/2014/main" id="{C48E37D6-5049-B60D-1ABD-68A8828E4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8499" y="1835788"/>
            <a:ext cx="4691132" cy="358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6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2FCC7E-3575-6DFF-79D1-0E98D74A4B6F}"/>
              </a:ext>
            </a:extLst>
          </p:cNvPr>
          <p:cNvSpPr>
            <a:spLocks noGrp="1"/>
          </p:cNvSpPr>
          <p:nvPr>
            <p:ph type="sldNum" sz="quarter" idx="12"/>
          </p:nvPr>
        </p:nvSpPr>
        <p:spPr/>
        <p:txBody>
          <a:bodyPr>
            <a:normAutofit lnSpcReduction="10000"/>
          </a:bodyPr>
          <a:lstStyle/>
          <a:p>
            <a:fld id="{4FAB73BC-B049-4115-A692-8D63A059BFB8}" type="slidenum">
              <a:rPr lang="en-US" smtClean="0"/>
              <a:t>27</a:t>
            </a:fld>
            <a:endParaRPr lang="en-US"/>
          </a:p>
        </p:txBody>
      </p:sp>
      <p:sp>
        <p:nvSpPr>
          <p:cNvPr id="5" name="Title 1">
            <a:extLst>
              <a:ext uri="{FF2B5EF4-FFF2-40B4-BE49-F238E27FC236}">
                <a16:creationId xmlns:a16="http://schemas.microsoft.com/office/drawing/2014/main" id="{09749990-C31A-AE7C-AE4A-91778DAF1A09}"/>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(a)(3) Tributaries</a:t>
            </a:r>
          </a:p>
        </p:txBody>
      </p:sp>
      <p:sp>
        <p:nvSpPr>
          <p:cNvPr id="6" name="Content Placeholder 2">
            <a:extLst>
              <a:ext uri="{FF2B5EF4-FFF2-40B4-BE49-F238E27FC236}">
                <a16:creationId xmlns:a16="http://schemas.microsoft.com/office/drawing/2014/main" id="{14872832-1716-548D-4C89-6667005DAFF4}"/>
              </a:ext>
            </a:extLst>
          </p:cNvPr>
          <p:cNvSpPr>
            <a:spLocks noGrp="1"/>
          </p:cNvSpPr>
          <p:nvPr>
            <p:ph idx="1"/>
          </p:nvPr>
        </p:nvSpPr>
        <p:spPr>
          <a:xfrm>
            <a:off x="393539" y="1422131"/>
            <a:ext cx="8336805" cy="4902768"/>
          </a:xfrm>
        </p:spPr>
        <p:txBody>
          <a:bodyPr vert="horz" lIns="45720" tIns="45720" rIns="45720" bIns="45720" rtlCol="0" anchor="t">
            <a:normAutofit/>
          </a:bodyPr>
          <a:lstStyle/>
          <a:p>
            <a:pPr lvl="1"/>
            <a:endParaRPr lang="en-US" sz="2600"/>
          </a:p>
          <a:p>
            <a:pPr lvl="1"/>
            <a:r>
              <a:rPr lang="en-US" sz="2400"/>
              <a:t>Tributaries include natural, man-altered, or man-made water bodies that flow directly or indirectly into (a)(1) waters or (a)(2) impoundments.</a:t>
            </a:r>
          </a:p>
          <a:p>
            <a:pPr marL="897876" lvl="2" indent="-342900">
              <a:buFont typeface="Courier New" panose="02070309020205020404" pitchFamily="49" charset="0"/>
              <a:buChar char="o"/>
            </a:pPr>
            <a:r>
              <a:rPr lang="en-US" sz="2400">
                <a:latin typeface="+mj-lt"/>
              </a:rPr>
              <a:t>Tributaries can include rivers, streams, lakes, ponds, and impoundments.</a:t>
            </a:r>
          </a:p>
          <a:p>
            <a:pPr marL="897876" lvl="2" indent="-342900">
              <a:buFont typeface="Courier New" panose="02070309020205020404" pitchFamily="49" charset="0"/>
              <a:buChar char="o"/>
            </a:pPr>
            <a:r>
              <a:rPr lang="en-US" sz="2400">
                <a:latin typeface="+mj-lt"/>
              </a:rPr>
              <a:t>Tributaries can also include ditches and canals.  </a:t>
            </a:r>
          </a:p>
          <a:p>
            <a:pPr lvl="1"/>
            <a:endParaRPr lang="en-US" sz="2400"/>
          </a:p>
          <a:p>
            <a:pPr lvl="1"/>
            <a:r>
              <a:rPr lang="en-US" sz="2400">
                <a:latin typeface="+mj-lt"/>
              </a:rPr>
              <a:t>Jurisdictional tributaries must meet either:</a:t>
            </a:r>
          </a:p>
          <a:p>
            <a:pPr lvl="2">
              <a:buFont typeface="Courier New" panose="02070309020205020404" pitchFamily="49" charset="0"/>
              <a:buChar char="o"/>
            </a:pPr>
            <a:r>
              <a:rPr lang="en-US" sz="2400">
                <a:latin typeface="+mj-lt"/>
              </a:rPr>
              <a:t>  The relatively permanent standard </a:t>
            </a:r>
            <a:r>
              <a:rPr lang="en-US" sz="2400" b="1">
                <a:latin typeface="+mj-lt"/>
                <a:ea typeface="Times New Roman" panose="02020603050405020304" pitchFamily="18" charset="0"/>
              </a:rPr>
              <a:t>OR </a:t>
            </a:r>
          </a:p>
          <a:p>
            <a:pPr lvl="2">
              <a:buFont typeface="Courier New" panose="02070309020205020404" pitchFamily="49" charset="0"/>
              <a:buChar char="o"/>
            </a:pPr>
            <a:r>
              <a:rPr lang="en-US" sz="2400">
                <a:latin typeface="+mj-lt"/>
              </a:rPr>
              <a:t>  The significant nexus standard</a:t>
            </a:r>
            <a:endParaRPr lang="en-US" sz="2400">
              <a:latin typeface="+mj-lt"/>
              <a:ea typeface="Times New Roman" panose="02020603050405020304" pitchFamily="18" charset="0"/>
            </a:endParaRPr>
          </a:p>
          <a:p>
            <a:pPr lvl="1"/>
            <a:endParaRPr lang="en-US" sz="1800">
              <a:latin typeface="+mj-lt"/>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7" name="Picture 2">
            <a:extLst>
              <a:ext uri="{FF2B5EF4-FFF2-40B4-BE49-F238E27FC236}">
                <a16:creationId xmlns:a16="http://schemas.microsoft.com/office/drawing/2014/main" id="{BD9BA354-C378-BDC5-5BB8-FA3B4122A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32" r="16632"/>
          <a:stretch>
            <a:fillRect/>
          </a:stretch>
        </p:blipFill>
        <p:spPr bwMode="auto">
          <a:xfrm>
            <a:off x="9019418" y="1054829"/>
            <a:ext cx="1903920" cy="213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64E446B-86AE-9B26-2979-1058E79FF8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07" r="16607"/>
          <a:stretch/>
        </p:blipFill>
        <p:spPr bwMode="auto">
          <a:xfrm>
            <a:off x="9019418" y="3902132"/>
            <a:ext cx="1879480" cy="211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8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2FCC7E-3575-6DFF-79D1-0E98D74A4B6F}"/>
              </a:ext>
            </a:extLst>
          </p:cNvPr>
          <p:cNvSpPr>
            <a:spLocks noGrp="1"/>
          </p:cNvSpPr>
          <p:nvPr>
            <p:ph type="sldNum" sz="quarter" idx="12"/>
          </p:nvPr>
        </p:nvSpPr>
        <p:spPr/>
        <p:txBody>
          <a:bodyPr>
            <a:normAutofit lnSpcReduction="10000"/>
          </a:bodyPr>
          <a:lstStyle/>
          <a:p>
            <a:fld id="{4FAB73BC-B049-4115-A692-8D63A059BFB8}" type="slidenum">
              <a:rPr lang="en-US" smtClean="0"/>
              <a:t>28</a:t>
            </a:fld>
            <a:endParaRPr lang="en-US"/>
          </a:p>
        </p:txBody>
      </p:sp>
      <p:sp>
        <p:nvSpPr>
          <p:cNvPr id="5" name="Title 1">
            <a:extLst>
              <a:ext uri="{FF2B5EF4-FFF2-40B4-BE49-F238E27FC236}">
                <a16:creationId xmlns:a16="http://schemas.microsoft.com/office/drawing/2014/main" id="{09749990-C31A-AE7C-AE4A-91778DAF1A09}"/>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(a)(3) Tributaries</a:t>
            </a:r>
          </a:p>
        </p:txBody>
      </p:sp>
      <p:sp>
        <p:nvSpPr>
          <p:cNvPr id="6" name="Content Placeholder 2">
            <a:extLst>
              <a:ext uri="{FF2B5EF4-FFF2-40B4-BE49-F238E27FC236}">
                <a16:creationId xmlns:a16="http://schemas.microsoft.com/office/drawing/2014/main" id="{14872832-1716-548D-4C89-6667005DAFF4}"/>
              </a:ext>
            </a:extLst>
          </p:cNvPr>
          <p:cNvSpPr>
            <a:spLocks noGrp="1"/>
          </p:cNvSpPr>
          <p:nvPr>
            <p:ph idx="1"/>
          </p:nvPr>
        </p:nvSpPr>
        <p:spPr>
          <a:xfrm>
            <a:off x="510641" y="1422131"/>
            <a:ext cx="8219703" cy="4902768"/>
          </a:xfrm>
        </p:spPr>
        <p:txBody>
          <a:bodyPr vert="horz" lIns="45720" tIns="45720" rIns="45720" bIns="45720" rtlCol="0" anchor="t">
            <a:normAutofit/>
          </a:bodyPr>
          <a:lstStyle/>
          <a:p>
            <a:pPr marL="274308" lvl="1" indent="0">
              <a:buNone/>
            </a:pPr>
            <a:endParaRPr lang="en-US" sz="2200"/>
          </a:p>
          <a:p>
            <a:pPr marL="274308" lvl="1" indent="0">
              <a:buNone/>
            </a:pPr>
            <a:r>
              <a:rPr lang="en-US" sz="2200" b="1">
                <a:latin typeface="+mj-lt"/>
                <a:ea typeface="Times New Roman" panose="02020603050405020304" pitchFamily="18" charset="0"/>
              </a:rPr>
              <a:t>Relatively Permanent Standard</a:t>
            </a:r>
          </a:p>
          <a:p>
            <a:pPr marL="274308" lvl="1" indent="0">
              <a:buNone/>
            </a:pPr>
            <a:endParaRPr lang="en-US" sz="2200" b="1">
              <a:latin typeface="+mj-lt"/>
              <a:ea typeface="Times New Roman" panose="02020603050405020304" pitchFamily="18" charset="0"/>
            </a:endParaRPr>
          </a:p>
          <a:p>
            <a:pPr lvl="1"/>
            <a:r>
              <a:rPr lang="en-US" sz="2200">
                <a:latin typeface="+mj-lt"/>
                <a:ea typeface="Times New Roman" panose="02020603050405020304" pitchFamily="18" charset="0"/>
              </a:rPr>
              <a:t>Relatively permanent waters include tributaries that have flowing or standing water year-round or continuously during certain times of year. </a:t>
            </a:r>
          </a:p>
          <a:p>
            <a:pPr lvl="1"/>
            <a:r>
              <a:rPr lang="en-US" sz="2200">
                <a:latin typeface="+mj-lt"/>
                <a:ea typeface="Times New Roman" panose="02020603050405020304" pitchFamily="18" charset="0"/>
              </a:rPr>
              <a:t>Relatively permanent waters do not include tributaries with flowing or standing water for only a short duration in direct response to precipitation. </a:t>
            </a:r>
          </a:p>
          <a:p>
            <a:pPr lvl="1"/>
            <a:r>
              <a:rPr lang="en-US" sz="2200">
                <a:latin typeface="+mj-lt"/>
                <a:ea typeface="Times New Roman" panose="02020603050405020304" pitchFamily="18" charset="0"/>
              </a:rPr>
              <a:t>Waters that do not meet the relatively permanent standard must be assessed under the significant nexus standard. </a:t>
            </a:r>
          </a:p>
          <a:p>
            <a:pPr marL="274308" lvl="1" indent="0">
              <a:buNone/>
            </a:pPr>
            <a:endParaRPr lang="en-US" sz="1800">
              <a:latin typeface="+mj-lt"/>
              <a:ea typeface="Times New Roman" panose="02020603050405020304" pitchFamily="18" charset="0"/>
            </a:endParaRPr>
          </a:p>
          <a:p>
            <a:pPr lvl="1"/>
            <a:endParaRPr lang="en-US" sz="1800">
              <a:latin typeface="+mj-lt"/>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7" name="Picture 2">
            <a:extLst>
              <a:ext uri="{FF2B5EF4-FFF2-40B4-BE49-F238E27FC236}">
                <a16:creationId xmlns:a16="http://schemas.microsoft.com/office/drawing/2014/main" id="{BD9BA354-C378-BDC5-5BB8-FA3B4122A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32" r="16632"/>
          <a:stretch>
            <a:fillRect/>
          </a:stretch>
        </p:blipFill>
        <p:spPr bwMode="auto">
          <a:xfrm>
            <a:off x="9019418" y="1054829"/>
            <a:ext cx="1903920" cy="213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64E446B-86AE-9B26-2979-1058E79FF8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07" r="16607"/>
          <a:stretch/>
        </p:blipFill>
        <p:spPr bwMode="auto">
          <a:xfrm>
            <a:off x="9019418" y="3902132"/>
            <a:ext cx="1879480" cy="211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14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2FCC7E-3575-6DFF-79D1-0E98D74A4B6F}"/>
              </a:ext>
            </a:extLst>
          </p:cNvPr>
          <p:cNvSpPr>
            <a:spLocks noGrp="1"/>
          </p:cNvSpPr>
          <p:nvPr>
            <p:ph type="sldNum" sz="quarter" idx="12"/>
          </p:nvPr>
        </p:nvSpPr>
        <p:spPr/>
        <p:txBody>
          <a:bodyPr>
            <a:normAutofit lnSpcReduction="10000"/>
          </a:bodyPr>
          <a:lstStyle/>
          <a:p>
            <a:fld id="{4FAB73BC-B049-4115-A692-8D63A059BFB8}" type="slidenum">
              <a:rPr lang="en-US" smtClean="0"/>
              <a:t>29</a:t>
            </a:fld>
            <a:endParaRPr lang="en-US"/>
          </a:p>
        </p:txBody>
      </p:sp>
      <p:sp>
        <p:nvSpPr>
          <p:cNvPr id="5" name="Title 1">
            <a:extLst>
              <a:ext uri="{FF2B5EF4-FFF2-40B4-BE49-F238E27FC236}">
                <a16:creationId xmlns:a16="http://schemas.microsoft.com/office/drawing/2014/main" id="{09749990-C31A-AE7C-AE4A-91778DAF1A09}"/>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(a)(3) Tributaries</a:t>
            </a:r>
          </a:p>
        </p:txBody>
      </p:sp>
      <p:sp>
        <p:nvSpPr>
          <p:cNvPr id="6" name="Content Placeholder 2">
            <a:extLst>
              <a:ext uri="{FF2B5EF4-FFF2-40B4-BE49-F238E27FC236}">
                <a16:creationId xmlns:a16="http://schemas.microsoft.com/office/drawing/2014/main" id="{14872832-1716-548D-4C89-6667005DAFF4}"/>
              </a:ext>
            </a:extLst>
          </p:cNvPr>
          <p:cNvSpPr>
            <a:spLocks noGrp="1"/>
          </p:cNvSpPr>
          <p:nvPr>
            <p:ph idx="1"/>
          </p:nvPr>
        </p:nvSpPr>
        <p:spPr>
          <a:xfrm>
            <a:off x="510641" y="1422131"/>
            <a:ext cx="8219703" cy="4902768"/>
          </a:xfrm>
        </p:spPr>
        <p:txBody>
          <a:bodyPr vert="horz" lIns="45720" tIns="45720" rIns="45720" bIns="45720" rtlCol="0" anchor="t">
            <a:normAutofit lnSpcReduction="10000"/>
          </a:bodyPr>
          <a:lstStyle/>
          <a:p>
            <a:pPr lvl="1"/>
            <a:endParaRPr lang="en-US" sz="2200"/>
          </a:p>
          <a:p>
            <a:pPr marL="274308" lvl="1" indent="0">
              <a:buNone/>
            </a:pPr>
            <a:r>
              <a:rPr lang="en-US" sz="2200" b="1">
                <a:latin typeface="+mj-lt"/>
              </a:rPr>
              <a:t>Significant Nexus Standard</a:t>
            </a:r>
          </a:p>
          <a:p>
            <a:pPr lvl="1"/>
            <a:endParaRPr lang="en-US" sz="2200">
              <a:latin typeface="+mj-lt"/>
            </a:endParaRPr>
          </a:p>
          <a:p>
            <a:pPr lvl="1"/>
            <a:r>
              <a:rPr lang="en-US" sz="2400"/>
              <a:t>Tributaries meet the significant nexus standard if they either alone or in combination with similarly situated waters in the region, significantly affect the chemical, physical, or biological integrity of paragraph (a)(1) waters. </a:t>
            </a:r>
          </a:p>
          <a:p>
            <a:pPr lvl="1"/>
            <a:r>
              <a:rPr lang="en-US" sz="2400">
                <a:latin typeface="+mj-lt"/>
              </a:rPr>
              <a:t>The 2023 Rule preamble explains the scope of significant nexus (i.e., which waters are “similarly situated” “in the region”).</a:t>
            </a:r>
          </a:p>
          <a:p>
            <a:pPr marL="897876" lvl="2" indent="-342900">
              <a:buFont typeface="Courier New" panose="02070309020205020404" pitchFamily="49" charset="0"/>
              <a:buChar char="o"/>
            </a:pPr>
            <a:r>
              <a:rPr lang="en-US" sz="2400">
                <a:latin typeface="+mj-lt"/>
              </a:rPr>
              <a:t>Adjacent wetlands and tributaries are aggregated together within the catchment of the tributary of interest. </a:t>
            </a:r>
          </a:p>
          <a:p>
            <a:pPr lvl="1"/>
            <a:endParaRPr lang="en-US" sz="1800">
              <a:latin typeface="+mj-lt"/>
              <a:ea typeface="Times New Roman" panose="02020603050405020304" pitchFamily="18" charset="0"/>
            </a:endParaRPr>
          </a:p>
          <a:p>
            <a:pPr lvl="1"/>
            <a:endParaRPr lang="en-US" sz="1800">
              <a:latin typeface="+mj-lt"/>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pic>
        <p:nvPicPr>
          <p:cNvPr id="7" name="Picture 2">
            <a:extLst>
              <a:ext uri="{FF2B5EF4-FFF2-40B4-BE49-F238E27FC236}">
                <a16:creationId xmlns:a16="http://schemas.microsoft.com/office/drawing/2014/main" id="{BD9BA354-C378-BDC5-5BB8-FA3B4122A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32" r="16632"/>
          <a:stretch>
            <a:fillRect/>
          </a:stretch>
        </p:blipFill>
        <p:spPr bwMode="auto">
          <a:xfrm>
            <a:off x="9019418" y="1054829"/>
            <a:ext cx="1903920" cy="213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64E446B-86AE-9B26-2979-1058E79FF8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07" r="16607"/>
          <a:stretch/>
        </p:blipFill>
        <p:spPr bwMode="auto">
          <a:xfrm>
            <a:off x="9019418" y="3902132"/>
            <a:ext cx="1879480" cy="211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5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5161" y="1882011"/>
            <a:ext cx="6407203" cy="830997"/>
          </a:xfrm>
          <a:prstGeom prst="rect">
            <a:avLst/>
          </a:prstGeom>
          <a:solidFill>
            <a:srgbClr val="BDDBCA"/>
          </a:solidFill>
        </p:spPr>
        <p:txBody>
          <a:bodyPr wrap="none" rtlCol="0">
            <a:spAutoFit/>
          </a:bodyPr>
          <a:lstStyle/>
          <a:p>
            <a:pPr>
              <a:defRPr/>
            </a:pPr>
            <a:r>
              <a:rPr lang="en-US" sz="2400">
                <a:solidFill>
                  <a:prstClr val="black"/>
                </a:solidFill>
                <a:latin typeface="Gill Sans MT"/>
              </a:rPr>
              <a:t>“Navigable Waters”:  Waters of the United States, </a:t>
            </a:r>
          </a:p>
          <a:p>
            <a:pPr>
              <a:defRPr/>
            </a:pPr>
            <a:r>
              <a:rPr lang="en-US" sz="2400">
                <a:solidFill>
                  <a:prstClr val="black"/>
                </a:solidFill>
                <a:latin typeface="Gill Sans MT"/>
              </a:rPr>
              <a:t>                               including Territorial Seas</a:t>
            </a:r>
          </a:p>
        </p:txBody>
      </p:sp>
      <p:cxnSp>
        <p:nvCxnSpPr>
          <p:cNvPr id="15" name="Straight Arrow Connector 14" descr="arrow pointing to 303" title="arrow pointing to 303"/>
          <p:cNvCxnSpPr/>
          <p:nvPr/>
        </p:nvCxnSpPr>
        <p:spPr>
          <a:xfrm rot="5400000">
            <a:off x="2592813" y="2999255"/>
            <a:ext cx="457200" cy="1588"/>
          </a:xfrm>
          <a:prstGeom prst="straightConnector1">
            <a:avLst/>
          </a:prstGeom>
          <a:ln w="38100">
            <a:solidFill>
              <a:srgbClr val="48785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pointing to 311" title="arrow pointing to 311"/>
          <p:cNvCxnSpPr/>
          <p:nvPr/>
        </p:nvCxnSpPr>
        <p:spPr>
          <a:xfrm rot="5400000">
            <a:off x="3836760" y="2999255"/>
            <a:ext cx="457200" cy="1588"/>
          </a:xfrm>
          <a:prstGeom prst="straightConnector1">
            <a:avLst/>
          </a:prstGeom>
          <a:ln w="38100">
            <a:solidFill>
              <a:srgbClr val="48785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401" title="arrow pointing to 401"/>
          <p:cNvCxnSpPr/>
          <p:nvPr/>
        </p:nvCxnSpPr>
        <p:spPr>
          <a:xfrm rot="5400000">
            <a:off x="5171612" y="2999255"/>
            <a:ext cx="457200" cy="1588"/>
          </a:xfrm>
          <a:prstGeom prst="straightConnector1">
            <a:avLst/>
          </a:prstGeom>
          <a:ln w="38100">
            <a:solidFill>
              <a:srgbClr val="48785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402" title="arrow pointing to 402"/>
          <p:cNvCxnSpPr/>
          <p:nvPr/>
        </p:nvCxnSpPr>
        <p:spPr>
          <a:xfrm rot="5400000">
            <a:off x="6774043" y="3039022"/>
            <a:ext cx="457200" cy="1588"/>
          </a:xfrm>
          <a:prstGeom prst="straightConnector1">
            <a:avLst/>
          </a:prstGeom>
          <a:ln w="38100">
            <a:solidFill>
              <a:srgbClr val="48785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pointing to 404" title="arrow pointing to 404"/>
          <p:cNvCxnSpPr/>
          <p:nvPr/>
        </p:nvCxnSpPr>
        <p:spPr>
          <a:xfrm rot="5400000">
            <a:off x="8201183" y="2999255"/>
            <a:ext cx="457200" cy="1588"/>
          </a:xfrm>
          <a:prstGeom prst="straightConnector1">
            <a:avLst/>
          </a:prstGeom>
          <a:ln w="38100">
            <a:solidFill>
              <a:srgbClr val="48785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87525" y="3270930"/>
            <a:ext cx="1345561" cy="1877437"/>
          </a:xfrm>
          <a:prstGeom prst="rect">
            <a:avLst/>
          </a:prstGeom>
          <a:solidFill>
            <a:srgbClr val="BDDBCA"/>
          </a:solidFill>
        </p:spPr>
        <p:txBody>
          <a:bodyPr wrap="none" rtlCol="0" anchor="t">
            <a:spAutoFit/>
          </a:bodyPr>
          <a:lstStyle/>
          <a:p>
            <a:pPr>
              <a:defRPr/>
            </a:pPr>
            <a:r>
              <a:rPr lang="en-US" sz="2400" b="1" u="sng">
                <a:solidFill>
                  <a:schemeClr val="accent2">
                    <a:lumMod val="50000"/>
                  </a:schemeClr>
                </a:solidFill>
                <a:latin typeface="Gill Sans MT"/>
              </a:rPr>
              <a:t>303</a:t>
            </a:r>
          </a:p>
          <a:p>
            <a:pPr>
              <a:defRPr/>
            </a:pPr>
            <a:r>
              <a:rPr lang="en-US" sz="2300">
                <a:solidFill>
                  <a:prstClr val="black"/>
                </a:solidFill>
                <a:latin typeface="Gill Sans MT"/>
              </a:rPr>
              <a:t>Water</a:t>
            </a:r>
          </a:p>
          <a:p>
            <a:pPr>
              <a:defRPr/>
            </a:pPr>
            <a:r>
              <a:rPr lang="en-US" sz="2300">
                <a:solidFill>
                  <a:prstClr val="black"/>
                </a:solidFill>
                <a:latin typeface="Gill Sans MT"/>
              </a:rPr>
              <a:t>Quality</a:t>
            </a:r>
          </a:p>
          <a:p>
            <a:pPr>
              <a:defRPr/>
            </a:pPr>
            <a:r>
              <a:rPr lang="en-US" sz="2300">
                <a:solidFill>
                  <a:prstClr val="black"/>
                </a:solidFill>
                <a:latin typeface="Gill Sans MT"/>
              </a:rPr>
              <a:t>Standards</a:t>
            </a:r>
          </a:p>
          <a:p>
            <a:pPr>
              <a:defRPr/>
            </a:pPr>
            <a:r>
              <a:rPr lang="en-US" sz="2300">
                <a:solidFill>
                  <a:prstClr val="black"/>
                </a:solidFill>
                <a:latin typeface="Gill Sans MT"/>
              </a:rPr>
              <a:t>&amp; TMDLs</a:t>
            </a:r>
          </a:p>
        </p:txBody>
      </p:sp>
      <p:sp>
        <p:nvSpPr>
          <p:cNvPr id="7" name="TextBox 6"/>
          <p:cNvSpPr txBox="1"/>
          <p:nvPr/>
        </p:nvSpPr>
        <p:spPr>
          <a:xfrm>
            <a:off x="3329411" y="3268418"/>
            <a:ext cx="1447800" cy="1169551"/>
          </a:xfrm>
          <a:prstGeom prst="rect">
            <a:avLst/>
          </a:prstGeom>
          <a:solidFill>
            <a:srgbClr val="BDDBCA"/>
          </a:solidFill>
        </p:spPr>
        <p:txBody>
          <a:bodyPr wrap="square" rtlCol="0" anchor="t">
            <a:spAutoFit/>
          </a:bodyPr>
          <a:lstStyle/>
          <a:p>
            <a:pPr>
              <a:defRPr/>
            </a:pPr>
            <a:r>
              <a:rPr lang="en-US" sz="2400" b="1" u="sng">
                <a:solidFill>
                  <a:schemeClr val="accent2">
                    <a:lumMod val="50000"/>
                  </a:schemeClr>
                </a:solidFill>
                <a:latin typeface="Gill Sans MT"/>
              </a:rPr>
              <a:t>311</a:t>
            </a:r>
          </a:p>
          <a:p>
            <a:pPr>
              <a:defRPr/>
            </a:pPr>
            <a:r>
              <a:rPr lang="en-US" sz="2300">
                <a:solidFill>
                  <a:prstClr val="black"/>
                </a:solidFill>
                <a:latin typeface="Gill Sans MT"/>
              </a:rPr>
              <a:t>Oil Spill</a:t>
            </a:r>
          </a:p>
          <a:p>
            <a:pPr>
              <a:defRPr/>
            </a:pPr>
            <a:r>
              <a:rPr lang="en-US" sz="2300">
                <a:solidFill>
                  <a:prstClr val="black"/>
                </a:solidFill>
                <a:latin typeface="Gill Sans MT"/>
              </a:rPr>
              <a:t>Programs</a:t>
            </a:r>
          </a:p>
        </p:txBody>
      </p:sp>
      <p:sp>
        <p:nvSpPr>
          <p:cNvPr id="8" name="TextBox 7"/>
          <p:cNvSpPr txBox="1"/>
          <p:nvPr/>
        </p:nvSpPr>
        <p:spPr>
          <a:xfrm>
            <a:off x="4898988" y="3271917"/>
            <a:ext cx="1537989" cy="1138773"/>
          </a:xfrm>
          <a:prstGeom prst="rect">
            <a:avLst/>
          </a:prstGeom>
          <a:solidFill>
            <a:srgbClr val="BDDBCA"/>
          </a:solidFill>
        </p:spPr>
        <p:txBody>
          <a:bodyPr wrap="square" lIns="45720" rIns="45720" rtlCol="0" anchor="t">
            <a:spAutoFit/>
          </a:bodyPr>
          <a:lstStyle/>
          <a:p>
            <a:pPr>
              <a:defRPr/>
            </a:pPr>
            <a:r>
              <a:rPr lang="en-US" sz="2400" b="1" u="sng">
                <a:solidFill>
                  <a:schemeClr val="accent2">
                    <a:lumMod val="50000"/>
                  </a:schemeClr>
                </a:solidFill>
                <a:latin typeface="Gill Sans MT"/>
              </a:rPr>
              <a:t>401</a:t>
            </a:r>
          </a:p>
          <a:p>
            <a:pPr>
              <a:defRPr/>
            </a:pPr>
            <a:r>
              <a:rPr lang="en-US" sz="2200">
                <a:solidFill>
                  <a:prstClr val="black"/>
                </a:solidFill>
                <a:latin typeface="Gill Sans MT"/>
              </a:rPr>
              <a:t>State/Tribal</a:t>
            </a:r>
          </a:p>
          <a:p>
            <a:pPr>
              <a:defRPr/>
            </a:pPr>
            <a:r>
              <a:rPr lang="en-US" sz="2200">
                <a:solidFill>
                  <a:prstClr val="black"/>
                </a:solidFill>
                <a:latin typeface="Gill Sans MT"/>
              </a:rPr>
              <a:t>Certification</a:t>
            </a:r>
          </a:p>
        </p:txBody>
      </p:sp>
      <p:sp>
        <p:nvSpPr>
          <p:cNvPr id="9" name="TextBox 8"/>
          <p:cNvSpPr txBox="1"/>
          <p:nvPr/>
        </p:nvSpPr>
        <p:spPr>
          <a:xfrm>
            <a:off x="6585052" y="3272643"/>
            <a:ext cx="1372492" cy="1523494"/>
          </a:xfrm>
          <a:prstGeom prst="rect">
            <a:avLst/>
          </a:prstGeom>
          <a:solidFill>
            <a:srgbClr val="BDDBCA"/>
          </a:solidFill>
        </p:spPr>
        <p:txBody>
          <a:bodyPr wrap="none" rtlCol="0" anchor="t">
            <a:spAutoFit/>
          </a:bodyPr>
          <a:lstStyle/>
          <a:p>
            <a:pPr>
              <a:defRPr/>
            </a:pPr>
            <a:r>
              <a:rPr lang="en-US" sz="2400" b="1" u="sng">
                <a:solidFill>
                  <a:schemeClr val="accent2">
                    <a:lumMod val="50000"/>
                  </a:schemeClr>
                </a:solidFill>
                <a:latin typeface="Gill Sans MT"/>
              </a:rPr>
              <a:t>402</a:t>
            </a:r>
          </a:p>
          <a:p>
            <a:pPr>
              <a:defRPr/>
            </a:pPr>
            <a:r>
              <a:rPr lang="en-US" sz="2300">
                <a:solidFill>
                  <a:prstClr val="black"/>
                </a:solidFill>
                <a:latin typeface="Gill Sans MT"/>
              </a:rPr>
              <a:t>Pollutant</a:t>
            </a:r>
          </a:p>
          <a:p>
            <a:pPr>
              <a:defRPr/>
            </a:pPr>
            <a:r>
              <a:rPr lang="en-US" sz="2300">
                <a:solidFill>
                  <a:prstClr val="black"/>
                </a:solidFill>
                <a:latin typeface="Gill Sans MT"/>
              </a:rPr>
              <a:t>Discharge</a:t>
            </a:r>
          </a:p>
          <a:p>
            <a:pPr>
              <a:defRPr/>
            </a:pPr>
            <a:r>
              <a:rPr lang="en-US" sz="2300">
                <a:solidFill>
                  <a:prstClr val="black"/>
                </a:solidFill>
                <a:latin typeface="Gill Sans MT"/>
              </a:rPr>
              <a:t>Permits</a:t>
            </a:r>
          </a:p>
        </p:txBody>
      </p:sp>
      <p:sp>
        <p:nvSpPr>
          <p:cNvPr id="10" name="TextBox 9"/>
          <p:cNvSpPr txBox="1"/>
          <p:nvPr/>
        </p:nvSpPr>
        <p:spPr>
          <a:xfrm>
            <a:off x="8195147" y="3268416"/>
            <a:ext cx="1766887" cy="1815882"/>
          </a:xfrm>
          <a:prstGeom prst="rect">
            <a:avLst/>
          </a:prstGeom>
          <a:solidFill>
            <a:srgbClr val="BDDBCA"/>
          </a:solidFill>
        </p:spPr>
        <p:txBody>
          <a:bodyPr wrap="square" rtlCol="0" anchor="t">
            <a:spAutoFit/>
          </a:bodyPr>
          <a:lstStyle/>
          <a:p>
            <a:pPr>
              <a:defRPr/>
            </a:pPr>
            <a:r>
              <a:rPr lang="en-US" sz="2400" b="1" u="sng">
                <a:solidFill>
                  <a:schemeClr val="accent2">
                    <a:lumMod val="50000"/>
                  </a:schemeClr>
                </a:solidFill>
                <a:latin typeface="Gill Sans MT"/>
              </a:rPr>
              <a:t>404</a:t>
            </a:r>
          </a:p>
          <a:p>
            <a:pPr>
              <a:defRPr/>
            </a:pPr>
            <a:r>
              <a:rPr lang="en-US" sz="2200">
                <a:solidFill>
                  <a:prstClr val="black"/>
                </a:solidFill>
                <a:latin typeface="Gill Sans MT"/>
              </a:rPr>
              <a:t>Discharge of dredged and/or fill material</a:t>
            </a:r>
          </a:p>
        </p:txBody>
      </p:sp>
      <p:sp>
        <p:nvSpPr>
          <p:cNvPr id="21" name="TextBox 20"/>
          <p:cNvSpPr txBox="1"/>
          <p:nvPr/>
        </p:nvSpPr>
        <p:spPr>
          <a:xfrm>
            <a:off x="1844286" y="5175364"/>
            <a:ext cx="1132361" cy="1200329"/>
          </a:xfrm>
          <a:prstGeom prst="rect">
            <a:avLst/>
          </a:prstGeom>
          <a:noFill/>
        </p:spPr>
        <p:txBody>
          <a:bodyPr wrap="none" rtlCol="0">
            <a:spAutoFit/>
          </a:bodyPr>
          <a:lstStyle/>
          <a:p>
            <a:pPr>
              <a:defRPr/>
            </a:pPr>
            <a:r>
              <a:rPr lang="en-US" sz="2400" b="1" i="1">
                <a:solidFill>
                  <a:schemeClr val="accent2">
                    <a:lumMod val="75000"/>
                  </a:schemeClr>
                </a:solidFill>
                <a:latin typeface="Arial Rounded MT Bold" pitchFamily="34" charset="0"/>
              </a:rPr>
              <a:t>States</a:t>
            </a:r>
          </a:p>
          <a:p>
            <a:pPr>
              <a:defRPr/>
            </a:pPr>
            <a:r>
              <a:rPr lang="en-US" sz="2400" b="1" i="1">
                <a:solidFill>
                  <a:schemeClr val="accent2">
                    <a:lumMod val="75000"/>
                  </a:schemeClr>
                </a:solidFill>
                <a:latin typeface="Arial Rounded MT Bold" pitchFamily="34" charset="0"/>
              </a:rPr>
              <a:t>Tribes</a:t>
            </a:r>
          </a:p>
          <a:p>
            <a:pPr>
              <a:defRPr/>
            </a:pPr>
            <a:r>
              <a:rPr lang="en-US" sz="2400" b="1" i="1">
                <a:solidFill>
                  <a:schemeClr val="accent2">
                    <a:lumMod val="75000"/>
                  </a:schemeClr>
                </a:solidFill>
                <a:latin typeface="Arial Rounded MT Bold" pitchFamily="34" charset="0"/>
              </a:rPr>
              <a:t>EPA</a:t>
            </a:r>
          </a:p>
        </p:txBody>
      </p:sp>
      <p:sp>
        <p:nvSpPr>
          <p:cNvPr id="22" name="TextBox 21"/>
          <p:cNvSpPr txBox="1"/>
          <p:nvPr/>
        </p:nvSpPr>
        <p:spPr>
          <a:xfrm>
            <a:off x="3478882" y="4468745"/>
            <a:ext cx="1171372" cy="1200329"/>
          </a:xfrm>
          <a:prstGeom prst="rect">
            <a:avLst/>
          </a:prstGeom>
          <a:noFill/>
        </p:spPr>
        <p:txBody>
          <a:bodyPr wrap="square" rtlCol="0">
            <a:spAutoFit/>
          </a:bodyPr>
          <a:lstStyle/>
          <a:p>
            <a:pPr>
              <a:defRPr/>
            </a:pPr>
            <a:r>
              <a:rPr lang="en-US" sz="2400" b="1" i="1">
                <a:solidFill>
                  <a:schemeClr val="accent2">
                    <a:lumMod val="75000"/>
                  </a:schemeClr>
                </a:solidFill>
                <a:latin typeface="Arial Rounded MT Bold" pitchFamily="34" charset="0"/>
              </a:rPr>
              <a:t>EPA</a:t>
            </a:r>
          </a:p>
          <a:p>
            <a:pPr>
              <a:defRPr/>
            </a:pPr>
            <a:r>
              <a:rPr lang="en-US" sz="2400" b="1" i="1">
                <a:solidFill>
                  <a:schemeClr val="accent2">
                    <a:lumMod val="75000"/>
                  </a:schemeClr>
                </a:solidFill>
                <a:latin typeface="Arial Rounded MT Bold" pitchFamily="34" charset="0"/>
              </a:rPr>
              <a:t>USCG</a:t>
            </a:r>
          </a:p>
          <a:p>
            <a:pPr>
              <a:defRPr/>
            </a:pPr>
            <a:r>
              <a:rPr lang="en-US" sz="2400" b="1" i="1">
                <a:solidFill>
                  <a:schemeClr val="accent2">
                    <a:lumMod val="75000"/>
                  </a:schemeClr>
                </a:solidFill>
                <a:latin typeface="Arial Rounded MT Bold" pitchFamily="34" charset="0"/>
              </a:rPr>
              <a:t>DOT</a:t>
            </a:r>
          </a:p>
        </p:txBody>
      </p:sp>
      <p:sp>
        <p:nvSpPr>
          <p:cNvPr id="23" name="TextBox 22"/>
          <p:cNvSpPr txBox="1"/>
          <p:nvPr/>
        </p:nvSpPr>
        <p:spPr>
          <a:xfrm>
            <a:off x="5016211" y="4468746"/>
            <a:ext cx="1132361" cy="1200329"/>
          </a:xfrm>
          <a:prstGeom prst="rect">
            <a:avLst/>
          </a:prstGeom>
          <a:noFill/>
        </p:spPr>
        <p:txBody>
          <a:bodyPr wrap="none" rtlCol="0">
            <a:spAutoFit/>
          </a:bodyPr>
          <a:lstStyle/>
          <a:p>
            <a:pPr>
              <a:defRPr/>
            </a:pPr>
            <a:r>
              <a:rPr lang="en-US" sz="2400" b="1" i="1">
                <a:solidFill>
                  <a:schemeClr val="accent2">
                    <a:lumMod val="75000"/>
                  </a:schemeClr>
                </a:solidFill>
                <a:latin typeface="Arial Rounded MT Bold" pitchFamily="34" charset="0"/>
              </a:rPr>
              <a:t>States</a:t>
            </a:r>
          </a:p>
          <a:p>
            <a:pPr>
              <a:defRPr/>
            </a:pPr>
            <a:r>
              <a:rPr lang="en-US" sz="2400" b="1" i="1">
                <a:solidFill>
                  <a:schemeClr val="accent2">
                    <a:lumMod val="75000"/>
                  </a:schemeClr>
                </a:solidFill>
                <a:latin typeface="Arial Rounded MT Bold" pitchFamily="34" charset="0"/>
              </a:rPr>
              <a:t>Tribes</a:t>
            </a:r>
          </a:p>
          <a:p>
            <a:pPr>
              <a:defRPr/>
            </a:pPr>
            <a:r>
              <a:rPr lang="en-US" sz="2400" b="1" i="1">
                <a:solidFill>
                  <a:schemeClr val="accent2">
                    <a:lumMod val="75000"/>
                  </a:schemeClr>
                </a:solidFill>
                <a:latin typeface="Arial Rounded MT Bold" pitchFamily="34" charset="0"/>
              </a:rPr>
              <a:t>EPA</a:t>
            </a:r>
          </a:p>
        </p:txBody>
      </p:sp>
      <p:sp>
        <p:nvSpPr>
          <p:cNvPr id="24" name="TextBox 23"/>
          <p:cNvSpPr txBox="1"/>
          <p:nvPr/>
        </p:nvSpPr>
        <p:spPr>
          <a:xfrm>
            <a:off x="6585055" y="4842306"/>
            <a:ext cx="1132361" cy="1200329"/>
          </a:xfrm>
          <a:prstGeom prst="rect">
            <a:avLst/>
          </a:prstGeom>
          <a:noFill/>
        </p:spPr>
        <p:txBody>
          <a:bodyPr wrap="none" rtlCol="0">
            <a:spAutoFit/>
          </a:bodyPr>
          <a:lstStyle/>
          <a:p>
            <a:pPr>
              <a:defRPr/>
            </a:pPr>
            <a:r>
              <a:rPr lang="en-US" sz="2400" b="1" i="1">
                <a:solidFill>
                  <a:schemeClr val="accent2">
                    <a:lumMod val="75000"/>
                  </a:schemeClr>
                </a:solidFill>
                <a:latin typeface="Arial Rounded MT Bold" pitchFamily="34" charset="0"/>
              </a:rPr>
              <a:t>States</a:t>
            </a:r>
          </a:p>
          <a:p>
            <a:pPr>
              <a:defRPr/>
            </a:pPr>
            <a:r>
              <a:rPr lang="en-US" sz="2400" b="1" i="1">
                <a:solidFill>
                  <a:schemeClr val="accent2">
                    <a:lumMod val="75000"/>
                  </a:schemeClr>
                </a:solidFill>
                <a:latin typeface="Arial Rounded MT Bold" pitchFamily="34" charset="0"/>
              </a:rPr>
              <a:t>Tribes</a:t>
            </a:r>
          </a:p>
          <a:p>
            <a:pPr>
              <a:defRPr/>
            </a:pPr>
            <a:r>
              <a:rPr lang="en-US" sz="2400" b="1" i="1">
                <a:solidFill>
                  <a:schemeClr val="accent2">
                    <a:lumMod val="75000"/>
                  </a:schemeClr>
                </a:solidFill>
                <a:latin typeface="Arial Rounded MT Bold" pitchFamily="34" charset="0"/>
              </a:rPr>
              <a:t>EPA</a:t>
            </a:r>
          </a:p>
        </p:txBody>
      </p:sp>
      <p:sp>
        <p:nvSpPr>
          <p:cNvPr id="25" name="TextBox 24"/>
          <p:cNvSpPr txBox="1"/>
          <p:nvPr/>
        </p:nvSpPr>
        <p:spPr>
          <a:xfrm>
            <a:off x="8218488" y="5031380"/>
            <a:ext cx="1270220" cy="1569660"/>
          </a:xfrm>
          <a:prstGeom prst="rect">
            <a:avLst/>
          </a:prstGeom>
          <a:noFill/>
        </p:spPr>
        <p:txBody>
          <a:bodyPr wrap="none" rtlCol="0" anchor="t">
            <a:spAutoFit/>
          </a:bodyPr>
          <a:lstStyle/>
          <a:p>
            <a:pPr>
              <a:defRPr/>
            </a:pPr>
            <a:r>
              <a:rPr lang="en-US" sz="2400" b="1" i="1">
                <a:solidFill>
                  <a:schemeClr val="accent2">
                    <a:lumMod val="75000"/>
                  </a:schemeClr>
                </a:solidFill>
                <a:latin typeface="Arial Rounded MT Bold" pitchFamily="34" charset="0"/>
              </a:rPr>
              <a:t>USACE</a:t>
            </a:r>
          </a:p>
          <a:p>
            <a:r>
              <a:rPr lang="en-US" sz="2400" b="1" i="1">
                <a:solidFill>
                  <a:schemeClr val="accent2">
                    <a:lumMod val="75000"/>
                  </a:schemeClr>
                </a:solidFill>
                <a:latin typeface="Arial Rounded MT Bold" pitchFamily="34" charset="0"/>
              </a:rPr>
              <a:t>EPA</a:t>
            </a:r>
          </a:p>
          <a:p>
            <a:pPr>
              <a:defRPr/>
            </a:pPr>
            <a:r>
              <a:rPr lang="en-US" sz="2400" b="1" i="1">
                <a:solidFill>
                  <a:schemeClr val="accent2">
                    <a:lumMod val="75000"/>
                  </a:schemeClr>
                </a:solidFill>
                <a:latin typeface="Arial Rounded MT Bold" pitchFamily="34" charset="0"/>
              </a:rPr>
              <a:t>States</a:t>
            </a:r>
          </a:p>
          <a:p>
            <a:pPr>
              <a:defRPr/>
            </a:pPr>
            <a:r>
              <a:rPr lang="en-US" sz="2400" b="1" i="1">
                <a:solidFill>
                  <a:schemeClr val="accent2">
                    <a:lumMod val="75000"/>
                  </a:schemeClr>
                </a:solidFill>
                <a:latin typeface="Arial Rounded MT Bold" pitchFamily="34" charset="0"/>
              </a:rPr>
              <a:t>Tribes</a:t>
            </a:r>
          </a:p>
        </p:txBody>
      </p:sp>
      <p:sp>
        <p:nvSpPr>
          <p:cNvPr id="28" name="Title 1">
            <a:extLst>
              <a:ext uri="{FF2B5EF4-FFF2-40B4-BE49-F238E27FC236}">
                <a16:creationId xmlns:a16="http://schemas.microsoft.com/office/drawing/2014/main" id="{1B91C277-3F80-4857-9F97-689895AE0E59}"/>
              </a:ext>
            </a:extLst>
          </p:cNvPr>
          <p:cNvSpPr txBox="1">
            <a:spLocks/>
          </p:cNvSpPr>
          <p:nvPr/>
        </p:nvSpPr>
        <p:spPr>
          <a:xfrm>
            <a:off x="622854" y="533105"/>
            <a:ext cx="10188271" cy="1182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b="1">
                <a:cs typeface="Calibri" panose="020F0502020204030204" pitchFamily="34" charset="0"/>
              </a:rPr>
              <a:t>Background: Why “Waters of the United States” Matters</a:t>
            </a:r>
          </a:p>
        </p:txBody>
      </p:sp>
      <p:sp>
        <p:nvSpPr>
          <p:cNvPr id="2" name="Slide Number Placeholder 1">
            <a:extLst>
              <a:ext uri="{FF2B5EF4-FFF2-40B4-BE49-F238E27FC236}">
                <a16:creationId xmlns:a16="http://schemas.microsoft.com/office/drawing/2014/main" id="{20346996-5BD4-468E-A2D2-0EA98B1DD20E}"/>
              </a:ext>
            </a:extLst>
          </p:cNvPr>
          <p:cNvSpPr>
            <a:spLocks noGrp="1"/>
          </p:cNvSpPr>
          <p:nvPr>
            <p:ph type="sldNum" sz="quarter" idx="12"/>
          </p:nvPr>
        </p:nvSpPr>
        <p:spPr/>
        <p:txBody>
          <a:bodyPr>
            <a:normAutofit lnSpcReduction="10000"/>
          </a:bodyPr>
          <a:lstStyle/>
          <a:p>
            <a:fld id="{4FAB73BC-B049-4115-A692-8D63A059BFB8}" type="slidenum">
              <a:rPr lang="en-US" smtClean="0"/>
              <a:t>3</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90B514-CCC4-2C92-27E1-17DA32844C61}"/>
              </a:ext>
            </a:extLst>
          </p:cNvPr>
          <p:cNvSpPr>
            <a:spLocks noGrp="1"/>
          </p:cNvSpPr>
          <p:nvPr>
            <p:ph type="sldNum" sz="quarter" idx="12"/>
          </p:nvPr>
        </p:nvSpPr>
        <p:spPr/>
        <p:txBody>
          <a:bodyPr>
            <a:normAutofit lnSpcReduction="10000"/>
          </a:bodyPr>
          <a:lstStyle/>
          <a:p>
            <a:fld id="{4FAB73BC-B049-4115-A692-8D63A059BFB8}" type="slidenum">
              <a:rPr lang="en-US" smtClean="0"/>
              <a:t>30</a:t>
            </a:fld>
            <a:endParaRPr lang="en-US"/>
          </a:p>
        </p:txBody>
      </p:sp>
      <p:sp>
        <p:nvSpPr>
          <p:cNvPr id="5" name="Title 1">
            <a:extLst>
              <a:ext uri="{FF2B5EF4-FFF2-40B4-BE49-F238E27FC236}">
                <a16:creationId xmlns:a16="http://schemas.microsoft.com/office/drawing/2014/main" id="{F019688A-5520-9749-AF0E-DD69BD41DE36}"/>
              </a:ext>
            </a:extLst>
          </p:cNvPr>
          <p:cNvSpPr>
            <a:spLocks noGrp="1"/>
          </p:cNvSpPr>
          <p:nvPr>
            <p:ph type="title"/>
          </p:nvPr>
        </p:nvSpPr>
        <p:spPr>
          <a:xfrm>
            <a:off x="372483" y="430502"/>
            <a:ext cx="10188271" cy="889023"/>
          </a:xfrm>
        </p:spPr>
        <p:txBody>
          <a:bodyPr>
            <a:normAutofit/>
          </a:bodyPr>
          <a:lstStyle/>
          <a:p>
            <a:r>
              <a:rPr lang="en-US" sz="3600" b="1">
                <a:cs typeface="Calibri" panose="020F0502020204030204" pitchFamily="34" charset="0"/>
              </a:rPr>
              <a:t>(a)(4) Adjacent Wetlands</a:t>
            </a:r>
          </a:p>
        </p:txBody>
      </p:sp>
      <p:sp>
        <p:nvSpPr>
          <p:cNvPr id="6" name="Content Placeholder 2">
            <a:extLst>
              <a:ext uri="{FF2B5EF4-FFF2-40B4-BE49-F238E27FC236}">
                <a16:creationId xmlns:a16="http://schemas.microsoft.com/office/drawing/2014/main" id="{4F1AA927-C5A2-4253-19E2-2593F4C12A8E}"/>
              </a:ext>
            </a:extLst>
          </p:cNvPr>
          <p:cNvSpPr>
            <a:spLocks noGrp="1"/>
          </p:cNvSpPr>
          <p:nvPr>
            <p:ph idx="1"/>
          </p:nvPr>
        </p:nvSpPr>
        <p:spPr>
          <a:xfrm>
            <a:off x="259396" y="1379193"/>
            <a:ext cx="8002860" cy="4821405"/>
          </a:xfrm>
        </p:spPr>
        <p:txBody>
          <a:bodyPr vert="horz" lIns="45720" tIns="45720" rIns="45720" bIns="45720" rtlCol="0" anchor="t">
            <a:normAutofit/>
          </a:bodyPr>
          <a:lstStyle/>
          <a:p>
            <a:pPr lvl="1"/>
            <a:endParaRPr lang="en-US" sz="2200">
              <a:latin typeface="+mj-lt"/>
            </a:endParaRPr>
          </a:p>
          <a:p>
            <a:pPr lvl="1"/>
            <a:r>
              <a:rPr lang="en-US" sz="2200">
                <a:latin typeface="+mj-lt"/>
              </a:rPr>
              <a:t>The final rule includes the agencies’ longstanding definitions of “wetlands” and “adjacent.” </a:t>
            </a:r>
          </a:p>
          <a:p>
            <a:pPr lvl="2">
              <a:buFont typeface="Courier New" panose="02070309020205020404" pitchFamily="49" charset="0"/>
              <a:buChar char="o"/>
            </a:pPr>
            <a:r>
              <a:rPr lang="en-US" sz="2000" b="1">
                <a:latin typeface="+mj-lt"/>
              </a:rPr>
              <a:t> Wetlands</a:t>
            </a:r>
            <a:r>
              <a:rPr lang="en-US" sz="2000">
                <a:latin typeface="+mj-lt"/>
              </a:rPr>
              <a:t> means those areas that are inundated or saturated by surface or ground water at a frequency and duration sufficient to support, and that under normal circumstances do support, a prevalence of vegetation typically adapted for life in saturated soil conditions. Wetlands generally include swamps, marshes, bogs, and similar areas.</a:t>
            </a:r>
          </a:p>
          <a:p>
            <a:pPr lvl="2">
              <a:buFont typeface="Courier New" panose="02070309020205020404" pitchFamily="49" charset="0"/>
              <a:buChar char="o"/>
            </a:pPr>
            <a:r>
              <a:rPr lang="en-US" sz="2000" b="1">
                <a:latin typeface="+mj-lt"/>
              </a:rPr>
              <a:t> Adjacent </a:t>
            </a:r>
            <a:r>
              <a:rPr lang="en-US" sz="2000">
                <a:latin typeface="+mj-lt"/>
              </a:rPr>
              <a:t>means bordering, contiguous, or neighboring. Wetlands separated from other waters of the United States by man-made dikes or barriers, natural river berms, beach dunes, and the like are “adjacent wetlands.” </a:t>
            </a:r>
          </a:p>
          <a:p>
            <a:pPr lvl="1"/>
            <a:endParaRPr lang="en-US" sz="2200">
              <a:latin typeface="+mj-lt"/>
            </a:endParaRPr>
          </a:p>
          <a:p>
            <a:pPr marL="0" indent="0">
              <a:buNone/>
            </a:pPr>
            <a:endParaRPr lang="en-US" sz="2400">
              <a:latin typeface="+mj-lt"/>
            </a:endParaRPr>
          </a:p>
          <a:p>
            <a:pPr lvl="1"/>
            <a:endParaRPr lang="en-US" sz="1800">
              <a:latin typeface="+mj-lt"/>
            </a:endParaRPr>
          </a:p>
          <a:p>
            <a:pPr lvl="1"/>
            <a:endParaRPr lang="en-US" sz="2400" b="1" u="sng">
              <a:latin typeface="+mj-lt"/>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320024" lvl="1" indent="0">
              <a:buNone/>
            </a:pPr>
            <a:endParaRPr lang="en-US" sz="1800" b="1">
              <a:solidFill>
                <a:schemeClr val="tx1"/>
              </a:solidFill>
            </a:endParaRPr>
          </a:p>
          <a:p>
            <a:pPr marL="45718" indent="0">
              <a:spcBef>
                <a:spcPct val="50000"/>
              </a:spcBef>
              <a:buSzPct val="120000"/>
              <a:buNone/>
            </a:pPr>
            <a:endParaRPr lang="en-US" sz="2000">
              <a:latin typeface="Calibri"/>
              <a:ea typeface="+mn-lt"/>
              <a:cs typeface="+mn-lt"/>
            </a:endParaRPr>
          </a:p>
        </p:txBody>
      </p:sp>
      <p:pic>
        <p:nvPicPr>
          <p:cNvPr id="7" name="Picture 7">
            <a:extLst>
              <a:ext uri="{FF2B5EF4-FFF2-40B4-BE49-F238E27FC236}">
                <a16:creationId xmlns:a16="http://schemas.microsoft.com/office/drawing/2014/main" id="{F3B1A6D2-A324-1DF6-A87D-DF4D7EB5C135}"/>
              </a:ext>
            </a:extLst>
          </p:cNvPr>
          <p:cNvPicPr>
            <a:picLocks noChangeAspect="1"/>
          </p:cNvPicPr>
          <p:nvPr/>
        </p:nvPicPr>
        <p:blipFill>
          <a:blip r:embed="rId3"/>
          <a:stretch>
            <a:fillRect/>
          </a:stretch>
        </p:blipFill>
        <p:spPr>
          <a:xfrm>
            <a:off x="8213661" y="1829171"/>
            <a:ext cx="2956737" cy="1960725"/>
          </a:xfrm>
          <a:prstGeom prst="rect">
            <a:avLst/>
          </a:prstGeom>
        </p:spPr>
      </p:pic>
      <p:pic>
        <p:nvPicPr>
          <p:cNvPr id="8" name="Picture 7" descr="A picture containing grass, nature, outdoor, pond&#10;&#10;Description automatically generated">
            <a:extLst>
              <a:ext uri="{FF2B5EF4-FFF2-40B4-BE49-F238E27FC236}">
                <a16:creationId xmlns:a16="http://schemas.microsoft.com/office/drawing/2014/main" id="{666F6280-7859-C232-D4F1-19B0A56EDD5B}"/>
              </a:ext>
            </a:extLst>
          </p:cNvPr>
          <p:cNvPicPr>
            <a:picLocks noChangeAspect="1"/>
          </p:cNvPicPr>
          <p:nvPr/>
        </p:nvPicPr>
        <p:blipFill>
          <a:blip r:embed="rId4"/>
          <a:stretch>
            <a:fillRect/>
          </a:stretch>
        </p:blipFill>
        <p:spPr>
          <a:xfrm>
            <a:off x="8213660" y="4045336"/>
            <a:ext cx="2956737" cy="1927993"/>
          </a:xfrm>
          <a:prstGeom prst="rect">
            <a:avLst/>
          </a:prstGeom>
        </p:spPr>
      </p:pic>
    </p:spTree>
    <p:extLst>
      <p:ext uri="{BB962C8B-B14F-4D97-AF65-F5344CB8AC3E}">
        <p14:creationId xmlns:p14="http://schemas.microsoft.com/office/powerpoint/2010/main" val="409500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90B514-CCC4-2C92-27E1-17DA32844C61}"/>
              </a:ext>
            </a:extLst>
          </p:cNvPr>
          <p:cNvSpPr>
            <a:spLocks noGrp="1"/>
          </p:cNvSpPr>
          <p:nvPr>
            <p:ph type="sldNum" sz="quarter" idx="12"/>
          </p:nvPr>
        </p:nvSpPr>
        <p:spPr/>
        <p:txBody>
          <a:bodyPr>
            <a:normAutofit lnSpcReduction="10000"/>
          </a:bodyPr>
          <a:lstStyle/>
          <a:p>
            <a:fld id="{4FAB73BC-B049-4115-A692-8D63A059BFB8}" type="slidenum">
              <a:rPr lang="en-US" smtClean="0"/>
              <a:t>31</a:t>
            </a:fld>
            <a:endParaRPr lang="en-US"/>
          </a:p>
        </p:txBody>
      </p:sp>
      <p:sp>
        <p:nvSpPr>
          <p:cNvPr id="5" name="Title 1">
            <a:extLst>
              <a:ext uri="{FF2B5EF4-FFF2-40B4-BE49-F238E27FC236}">
                <a16:creationId xmlns:a16="http://schemas.microsoft.com/office/drawing/2014/main" id="{F019688A-5520-9749-AF0E-DD69BD41DE36}"/>
              </a:ext>
            </a:extLst>
          </p:cNvPr>
          <p:cNvSpPr>
            <a:spLocks noGrp="1"/>
          </p:cNvSpPr>
          <p:nvPr>
            <p:ph type="title"/>
          </p:nvPr>
        </p:nvSpPr>
        <p:spPr>
          <a:xfrm>
            <a:off x="372483" y="430502"/>
            <a:ext cx="10188271" cy="889023"/>
          </a:xfrm>
        </p:spPr>
        <p:txBody>
          <a:bodyPr>
            <a:normAutofit/>
          </a:bodyPr>
          <a:lstStyle/>
          <a:p>
            <a:r>
              <a:rPr lang="en-US" sz="3600" b="1">
                <a:cs typeface="Calibri" panose="020F0502020204030204" pitchFamily="34" charset="0"/>
              </a:rPr>
              <a:t>(a)(4) Adjacent Wetlands</a:t>
            </a:r>
          </a:p>
        </p:txBody>
      </p:sp>
      <p:sp>
        <p:nvSpPr>
          <p:cNvPr id="6" name="Content Placeholder 2">
            <a:extLst>
              <a:ext uri="{FF2B5EF4-FFF2-40B4-BE49-F238E27FC236}">
                <a16:creationId xmlns:a16="http://schemas.microsoft.com/office/drawing/2014/main" id="{4F1AA927-C5A2-4253-19E2-2593F4C12A8E}"/>
              </a:ext>
            </a:extLst>
          </p:cNvPr>
          <p:cNvSpPr>
            <a:spLocks noGrp="1"/>
          </p:cNvSpPr>
          <p:nvPr>
            <p:ph idx="1"/>
          </p:nvPr>
        </p:nvSpPr>
        <p:spPr>
          <a:xfrm>
            <a:off x="259396" y="1379193"/>
            <a:ext cx="7750285" cy="4821405"/>
          </a:xfrm>
        </p:spPr>
        <p:txBody>
          <a:bodyPr vert="horz" lIns="45720" tIns="45720" rIns="45720" bIns="45720" rtlCol="0" anchor="t">
            <a:normAutofit/>
          </a:bodyPr>
          <a:lstStyle/>
          <a:p>
            <a:pPr lvl="1"/>
            <a:endParaRPr lang="en-US" sz="2200">
              <a:latin typeface="+mj-lt"/>
            </a:endParaRPr>
          </a:p>
          <a:p>
            <a:pPr marL="320026" lvl="1" indent="0">
              <a:buNone/>
            </a:pPr>
            <a:r>
              <a:rPr lang="en-US" sz="2000">
                <a:latin typeface="+mj-lt"/>
              </a:rPr>
              <a:t>The agencies have three well-established criteria to determine adjacency; if any one of the criteria is met, the wetland is “adjacent,” but may require further analysis to determine if it is “waters of the United States.” </a:t>
            </a:r>
          </a:p>
          <a:p>
            <a:pPr marL="320026" lvl="1" indent="0">
              <a:buNone/>
            </a:pPr>
            <a:endParaRPr lang="en-US" sz="2000">
              <a:latin typeface="+mj-lt"/>
            </a:endParaRPr>
          </a:p>
          <a:p>
            <a:pPr marL="573088" lvl="1" indent="-254000"/>
            <a:r>
              <a:rPr lang="en-US" sz="1800" b="1">
                <a:latin typeface="+mj-lt"/>
              </a:rPr>
              <a:t>First, </a:t>
            </a:r>
            <a:r>
              <a:rPr lang="en-US" sz="1800">
                <a:latin typeface="+mj-lt"/>
              </a:rPr>
              <a:t>there is an unbroken surface or shallow subsurface connection to a jurisdictional water. </a:t>
            </a:r>
            <a:endParaRPr lang="en-US" sz="1800" b="1">
              <a:latin typeface="+mj-lt"/>
            </a:endParaRPr>
          </a:p>
          <a:p>
            <a:pPr marL="573088" lvl="1" indent="-254000"/>
            <a:r>
              <a:rPr lang="en-US" sz="1800" b="1">
                <a:latin typeface="+mj-lt"/>
              </a:rPr>
              <a:t>Second, </a:t>
            </a:r>
            <a:r>
              <a:rPr lang="en-US" sz="1800">
                <a:latin typeface="+mj-lt"/>
              </a:rPr>
              <a:t>the wetland is physically separated from a jurisdictional water by human-made dikes or barriers, or natural landforms (e.g., river berms, beach dunes). </a:t>
            </a:r>
          </a:p>
          <a:p>
            <a:pPr marL="573088" lvl="1" indent="-254000"/>
            <a:r>
              <a:rPr lang="en-US" sz="1800" b="1">
                <a:latin typeface="+mj-lt"/>
              </a:rPr>
              <a:t>Or third, </a:t>
            </a:r>
            <a:r>
              <a:rPr lang="en-US" sz="1800">
                <a:latin typeface="+mj-lt"/>
              </a:rPr>
              <a:t>the wetland’s proximity to a jurisdictional water is reasonably close such that “adjacent wetlands have significant effects on water quality and the aquatic ecosystem.” </a:t>
            </a:r>
          </a:p>
          <a:p>
            <a:pPr lvl="1"/>
            <a:endParaRPr lang="en-US" sz="2400" b="1" u="sng">
              <a:latin typeface="+mj-lt"/>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320024" lvl="1" indent="0">
              <a:buNone/>
            </a:pPr>
            <a:endParaRPr lang="en-US" sz="1800" b="1">
              <a:solidFill>
                <a:schemeClr val="tx1"/>
              </a:solidFill>
            </a:endParaRPr>
          </a:p>
          <a:p>
            <a:pPr marL="45718" indent="0">
              <a:spcBef>
                <a:spcPct val="50000"/>
              </a:spcBef>
              <a:buSzPct val="120000"/>
              <a:buNone/>
            </a:pPr>
            <a:endParaRPr lang="en-US" sz="2000">
              <a:latin typeface="Calibri"/>
              <a:ea typeface="+mn-lt"/>
              <a:cs typeface="+mn-lt"/>
            </a:endParaRPr>
          </a:p>
        </p:txBody>
      </p:sp>
      <p:pic>
        <p:nvPicPr>
          <p:cNvPr id="7" name="Picture 7">
            <a:extLst>
              <a:ext uri="{FF2B5EF4-FFF2-40B4-BE49-F238E27FC236}">
                <a16:creationId xmlns:a16="http://schemas.microsoft.com/office/drawing/2014/main" id="{F3B1A6D2-A324-1DF6-A87D-DF4D7EB5C135}"/>
              </a:ext>
            </a:extLst>
          </p:cNvPr>
          <p:cNvPicPr>
            <a:picLocks noChangeAspect="1"/>
          </p:cNvPicPr>
          <p:nvPr/>
        </p:nvPicPr>
        <p:blipFill>
          <a:blip r:embed="rId3"/>
          <a:stretch>
            <a:fillRect/>
          </a:stretch>
        </p:blipFill>
        <p:spPr>
          <a:xfrm>
            <a:off x="8213661" y="1829171"/>
            <a:ext cx="2956737" cy="1960725"/>
          </a:xfrm>
          <a:prstGeom prst="rect">
            <a:avLst/>
          </a:prstGeom>
        </p:spPr>
      </p:pic>
      <p:pic>
        <p:nvPicPr>
          <p:cNvPr id="8" name="Picture 7" descr="A picture containing grass, nature, outdoor, pond&#10;&#10;Description automatically generated">
            <a:extLst>
              <a:ext uri="{FF2B5EF4-FFF2-40B4-BE49-F238E27FC236}">
                <a16:creationId xmlns:a16="http://schemas.microsoft.com/office/drawing/2014/main" id="{666F6280-7859-C232-D4F1-19B0A56EDD5B}"/>
              </a:ext>
            </a:extLst>
          </p:cNvPr>
          <p:cNvPicPr>
            <a:picLocks noChangeAspect="1"/>
          </p:cNvPicPr>
          <p:nvPr/>
        </p:nvPicPr>
        <p:blipFill>
          <a:blip r:embed="rId4"/>
          <a:stretch>
            <a:fillRect/>
          </a:stretch>
        </p:blipFill>
        <p:spPr>
          <a:xfrm>
            <a:off x="8213660" y="4045336"/>
            <a:ext cx="2956737" cy="1927993"/>
          </a:xfrm>
          <a:prstGeom prst="rect">
            <a:avLst/>
          </a:prstGeom>
        </p:spPr>
      </p:pic>
    </p:spTree>
    <p:extLst>
      <p:ext uri="{BB962C8B-B14F-4D97-AF65-F5344CB8AC3E}">
        <p14:creationId xmlns:p14="http://schemas.microsoft.com/office/powerpoint/2010/main" val="285671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90B514-CCC4-2C92-27E1-17DA32844C61}"/>
              </a:ext>
            </a:extLst>
          </p:cNvPr>
          <p:cNvSpPr>
            <a:spLocks noGrp="1"/>
          </p:cNvSpPr>
          <p:nvPr>
            <p:ph type="sldNum" sz="quarter" idx="12"/>
          </p:nvPr>
        </p:nvSpPr>
        <p:spPr/>
        <p:txBody>
          <a:bodyPr>
            <a:normAutofit lnSpcReduction="10000"/>
          </a:bodyPr>
          <a:lstStyle/>
          <a:p>
            <a:fld id="{4FAB73BC-B049-4115-A692-8D63A059BFB8}" type="slidenum">
              <a:rPr lang="en-US" smtClean="0"/>
              <a:t>32</a:t>
            </a:fld>
            <a:endParaRPr lang="en-US"/>
          </a:p>
        </p:txBody>
      </p:sp>
      <p:sp>
        <p:nvSpPr>
          <p:cNvPr id="5" name="Title 1">
            <a:extLst>
              <a:ext uri="{FF2B5EF4-FFF2-40B4-BE49-F238E27FC236}">
                <a16:creationId xmlns:a16="http://schemas.microsoft.com/office/drawing/2014/main" id="{F019688A-5520-9749-AF0E-DD69BD41DE36}"/>
              </a:ext>
            </a:extLst>
          </p:cNvPr>
          <p:cNvSpPr>
            <a:spLocks noGrp="1"/>
          </p:cNvSpPr>
          <p:nvPr>
            <p:ph type="title"/>
          </p:nvPr>
        </p:nvSpPr>
        <p:spPr>
          <a:xfrm>
            <a:off x="372483" y="430502"/>
            <a:ext cx="10188271" cy="889023"/>
          </a:xfrm>
        </p:spPr>
        <p:txBody>
          <a:bodyPr>
            <a:normAutofit/>
          </a:bodyPr>
          <a:lstStyle/>
          <a:p>
            <a:r>
              <a:rPr lang="en-US" sz="3600" b="1">
                <a:cs typeface="Calibri" panose="020F0502020204030204" pitchFamily="34" charset="0"/>
              </a:rPr>
              <a:t>(a)(4) Adjacent Wetlands</a:t>
            </a:r>
          </a:p>
        </p:txBody>
      </p:sp>
      <p:sp>
        <p:nvSpPr>
          <p:cNvPr id="6" name="Content Placeholder 2">
            <a:extLst>
              <a:ext uri="{FF2B5EF4-FFF2-40B4-BE49-F238E27FC236}">
                <a16:creationId xmlns:a16="http://schemas.microsoft.com/office/drawing/2014/main" id="{4F1AA927-C5A2-4253-19E2-2593F4C12A8E}"/>
              </a:ext>
            </a:extLst>
          </p:cNvPr>
          <p:cNvSpPr>
            <a:spLocks noGrp="1"/>
          </p:cNvSpPr>
          <p:nvPr>
            <p:ph idx="1"/>
          </p:nvPr>
        </p:nvSpPr>
        <p:spPr>
          <a:xfrm>
            <a:off x="259396" y="1379193"/>
            <a:ext cx="8002860" cy="4821405"/>
          </a:xfrm>
        </p:spPr>
        <p:txBody>
          <a:bodyPr vert="horz" lIns="45720" tIns="45720" rIns="45720" bIns="45720" rtlCol="0" anchor="t">
            <a:normAutofit/>
          </a:bodyPr>
          <a:lstStyle/>
          <a:p>
            <a:pPr lvl="1"/>
            <a:endParaRPr lang="en-US" sz="2200">
              <a:latin typeface="+mj-lt"/>
            </a:endParaRPr>
          </a:p>
          <a:p>
            <a:pPr lvl="1"/>
            <a:r>
              <a:rPr lang="en-US" sz="2400">
                <a:latin typeface="+mj-lt"/>
              </a:rPr>
              <a:t> Jurisdictional adjacent wetlands include: </a:t>
            </a:r>
          </a:p>
          <a:p>
            <a:pPr lvl="2">
              <a:buFont typeface="Courier New" panose="02070309020205020404" pitchFamily="49" charset="0"/>
              <a:buChar char="o"/>
            </a:pPr>
            <a:r>
              <a:rPr lang="en-US" sz="2400">
                <a:latin typeface="+mj-lt"/>
              </a:rPr>
              <a:t>  Wetlands that are adjacent to an (a)(1) water; </a:t>
            </a:r>
          </a:p>
          <a:p>
            <a:pPr lvl="2">
              <a:buFont typeface="Courier New" panose="02070309020205020404" pitchFamily="49" charset="0"/>
              <a:buChar char="o"/>
            </a:pPr>
            <a:r>
              <a:rPr lang="en-US" sz="2400">
                <a:latin typeface="+mj-lt"/>
              </a:rPr>
              <a:t>  Adjacent wetlands that meet the relatively permanent standard</a:t>
            </a:r>
            <a:r>
              <a:rPr lang="en-US" sz="2400"/>
              <a:t>; </a:t>
            </a:r>
          </a:p>
          <a:p>
            <a:pPr lvl="2">
              <a:buFont typeface="Courier New" panose="02070309020205020404" pitchFamily="49" charset="0"/>
              <a:buChar char="o"/>
            </a:pPr>
            <a:r>
              <a:rPr lang="en-US" sz="2400">
                <a:latin typeface="+mj-lt"/>
              </a:rPr>
              <a:t>  Adjacent wetlands that meet the significant nexus standard</a:t>
            </a:r>
            <a:r>
              <a:rPr lang="en-US" sz="2400"/>
              <a:t>. </a:t>
            </a:r>
            <a:endParaRPr lang="en-US" sz="2400">
              <a:solidFill>
                <a:srgbClr val="FF0000"/>
              </a:solidFill>
            </a:endParaRPr>
          </a:p>
          <a:p>
            <a:endParaRPr lang="en-US" sz="2400">
              <a:latin typeface="+mj-lt"/>
            </a:endParaRPr>
          </a:p>
          <a:p>
            <a:pPr lvl="1"/>
            <a:endParaRPr lang="en-US" sz="1800">
              <a:latin typeface="+mj-lt"/>
            </a:endParaRPr>
          </a:p>
          <a:p>
            <a:pPr lvl="1"/>
            <a:endParaRPr lang="en-US" sz="2400" b="1" u="sng">
              <a:latin typeface="+mj-lt"/>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320024" lvl="1" indent="0">
              <a:buNone/>
            </a:pPr>
            <a:endParaRPr lang="en-US" sz="1800" b="1">
              <a:solidFill>
                <a:schemeClr val="tx1"/>
              </a:solidFill>
            </a:endParaRPr>
          </a:p>
          <a:p>
            <a:pPr marL="45718" indent="0">
              <a:spcBef>
                <a:spcPct val="50000"/>
              </a:spcBef>
              <a:buSzPct val="120000"/>
              <a:buNone/>
            </a:pPr>
            <a:endParaRPr lang="en-US" sz="2000">
              <a:latin typeface="Calibri"/>
              <a:ea typeface="+mn-lt"/>
              <a:cs typeface="+mn-lt"/>
            </a:endParaRPr>
          </a:p>
        </p:txBody>
      </p:sp>
      <p:pic>
        <p:nvPicPr>
          <p:cNvPr id="7" name="Picture 7">
            <a:extLst>
              <a:ext uri="{FF2B5EF4-FFF2-40B4-BE49-F238E27FC236}">
                <a16:creationId xmlns:a16="http://schemas.microsoft.com/office/drawing/2014/main" id="{F3B1A6D2-A324-1DF6-A87D-DF4D7EB5C135}"/>
              </a:ext>
            </a:extLst>
          </p:cNvPr>
          <p:cNvPicPr>
            <a:picLocks noChangeAspect="1"/>
          </p:cNvPicPr>
          <p:nvPr/>
        </p:nvPicPr>
        <p:blipFill>
          <a:blip r:embed="rId3"/>
          <a:stretch>
            <a:fillRect/>
          </a:stretch>
        </p:blipFill>
        <p:spPr>
          <a:xfrm>
            <a:off x="8213661" y="1829171"/>
            <a:ext cx="2956737" cy="1960725"/>
          </a:xfrm>
          <a:prstGeom prst="rect">
            <a:avLst/>
          </a:prstGeom>
        </p:spPr>
      </p:pic>
      <p:pic>
        <p:nvPicPr>
          <p:cNvPr id="8" name="Picture 7" descr="A picture containing grass, nature, outdoor, pond&#10;&#10;Description automatically generated">
            <a:extLst>
              <a:ext uri="{FF2B5EF4-FFF2-40B4-BE49-F238E27FC236}">
                <a16:creationId xmlns:a16="http://schemas.microsoft.com/office/drawing/2014/main" id="{666F6280-7859-C232-D4F1-19B0A56EDD5B}"/>
              </a:ext>
            </a:extLst>
          </p:cNvPr>
          <p:cNvPicPr>
            <a:picLocks noChangeAspect="1"/>
          </p:cNvPicPr>
          <p:nvPr/>
        </p:nvPicPr>
        <p:blipFill>
          <a:blip r:embed="rId4"/>
          <a:stretch>
            <a:fillRect/>
          </a:stretch>
        </p:blipFill>
        <p:spPr>
          <a:xfrm>
            <a:off x="8213660" y="4045336"/>
            <a:ext cx="2956737" cy="1927993"/>
          </a:xfrm>
          <a:prstGeom prst="rect">
            <a:avLst/>
          </a:prstGeom>
        </p:spPr>
      </p:pic>
    </p:spTree>
    <p:extLst>
      <p:ext uri="{BB962C8B-B14F-4D97-AF65-F5344CB8AC3E}">
        <p14:creationId xmlns:p14="http://schemas.microsoft.com/office/powerpoint/2010/main" val="93256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90B514-CCC4-2C92-27E1-17DA32844C61}"/>
              </a:ext>
            </a:extLst>
          </p:cNvPr>
          <p:cNvSpPr>
            <a:spLocks noGrp="1"/>
          </p:cNvSpPr>
          <p:nvPr>
            <p:ph type="sldNum" sz="quarter" idx="12"/>
          </p:nvPr>
        </p:nvSpPr>
        <p:spPr/>
        <p:txBody>
          <a:bodyPr>
            <a:normAutofit lnSpcReduction="10000"/>
          </a:bodyPr>
          <a:lstStyle/>
          <a:p>
            <a:fld id="{4FAB73BC-B049-4115-A692-8D63A059BFB8}" type="slidenum">
              <a:rPr lang="en-US" smtClean="0"/>
              <a:t>33</a:t>
            </a:fld>
            <a:endParaRPr lang="en-US"/>
          </a:p>
        </p:txBody>
      </p:sp>
      <p:sp>
        <p:nvSpPr>
          <p:cNvPr id="5" name="Title 1">
            <a:extLst>
              <a:ext uri="{FF2B5EF4-FFF2-40B4-BE49-F238E27FC236}">
                <a16:creationId xmlns:a16="http://schemas.microsoft.com/office/drawing/2014/main" id="{F019688A-5520-9749-AF0E-DD69BD41DE36}"/>
              </a:ext>
            </a:extLst>
          </p:cNvPr>
          <p:cNvSpPr>
            <a:spLocks noGrp="1"/>
          </p:cNvSpPr>
          <p:nvPr>
            <p:ph type="title"/>
          </p:nvPr>
        </p:nvSpPr>
        <p:spPr>
          <a:xfrm>
            <a:off x="372483" y="430502"/>
            <a:ext cx="10188271" cy="889023"/>
          </a:xfrm>
        </p:spPr>
        <p:txBody>
          <a:bodyPr>
            <a:normAutofit/>
          </a:bodyPr>
          <a:lstStyle/>
          <a:p>
            <a:r>
              <a:rPr lang="en-US" sz="3600" b="1">
                <a:cs typeface="Calibri" panose="020F0502020204030204" pitchFamily="34" charset="0"/>
              </a:rPr>
              <a:t>(a)(4) Adjacent Wetlands</a:t>
            </a:r>
          </a:p>
        </p:txBody>
      </p:sp>
      <p:sp>
        <p:nvSpPr>
          <p:cNvPr id="6" name="Content Placeholder 2">
            <a:extLst>
              <a:ext uri="{FF2B5EF4-FFF2-40B4-BE49-F238E27FC236}">
                <a16:creationId xmlns:a16="http://schemas.microsoft.com/office/drawing/2014/main" id="{4F1AA927-C5A2-4253-19E2-2593F4C12A8E}"/>
              </a:ext>
            </a:extLst>
          </p:cNvPr>
          <p:cNvSpPr>
            <a:spLocks noGrp="1"/>
          </p:cNvSpPr>
          <p:nvPr>
            <p:ph idx="1"/>
          </p:nvPr>
        </p:nvSpPr>
        <p:spPr>
          <a:xfrm>
            <a:off x="259396" y="1379193"/>
            <a:ext cx="7808158" cy="4821405"/>
          </a:xfrm>
        </p:spPr>
        <p:txBody>
          <a:bodyPr vert="horz" lIns="45720" tIns="45720" rIns="45720" bIns="45720" rtlCol="0" anchor="t">
            <a:normAutofit lnSpcReduction="10000"/>
          </a:bodyPr>
          <a:lstStyle/>
          <a:p>
            <a:pPr lvl="1"/>
            <a:endParaRPr lang="en-US" sz="2200" dirty="0">
              <a:latin typeface="+mj-lt"/>
            </a:endParaRPr>
          </a:p>
          <a:p>
            <a:pPr marL="274308" lvl="1" indent="0">
              <a:buNone/>
            </a:pPr>
            <a:r>
              <a:rPr lang="en-US" sz="2200" b="1" dirty="0"/>
              <a:t>Relatively Permanent Standard</a:t>
            </a:r>
          </a:p>
          <a:p>
            <a:pPr marL="274308" lvl="1" indent="0">
              <a:buNone/>
            </a:pPr>
            <a:endParaRPr lang="en-US" sz="1800" dirty="0">
              <a:latin typeface="+mj-lt"/>
            </a:endParaRPr>
          </a:p>
          <a:p>
            <a:pPr lvl="1"/>
            <a:r>
              <a:rPr lang="en-US" sz="1800" dirty="0">
                <a:latin typeface="+mj-lt"/>
              </a:rPr>
              <a:t>Adjacent wetlands meet the relatively permanent standard if they have a continuous surface connection to a relatively permanent paragraph (a)(2) impoundment or a relatively permanent jurisdictional tributary.</a:t>
            </a:r>
          </a:p>
          <a:p>
            <a:pPr lvl="1"/>
            <a:r>
              <a:rPr lang="en-US" sz="1800" dirty="0">
                <a:latin typeface="+mj-lt"/>
              </a:rPr>
              <a:t>A </a:t>
            </a:r>
            <a:r>
              <a:rPr lang="en-US" sz="1800" b="1" dirty="0">
                <a:latin typeface="+mj-lt"/>
              </a:rPr>
              <a:t>continuous surface connection</a:t>
            </a:r>
            <a:r>
              <a:rPr lang="en-US" sz="1800" dirty="0">
                <a:latin typeface="+mj-lt"/>
              </a:rPr>
              <a:t> means the wetlands either physically abut or touch the relatively permanent water, or are connected to the relatively permanent water by a discrete feature like a non-jurisdictional ditch, swale, pipe, or culvert.</a:t>
            </a:r>
          </a:p>
          <a:p>
            <a:pPr lvl="2">
              <a:buFont typeface="Courier New" panose="02070309020205020404" pitchFamily="49" charset="0"/>
              <a:buChar char="o"/>
            </a:pPr>
            <a:r>
              <a:rPr lang="en-US" sz="1600" dirty="0">
                <a:latin typeface="+mj-lt"/>
              </a:rPr>
              <a:t>A natural berm, bank, dune, or similar natural landform between an adjacent wetland and a relatively permanent water does not sever a continuous surface connection to the extent they provide evidence of a connection. </a:t>
            </a:r>
          </a:p>
          <a:p>
            <a:pPr lvl="1"/>
            <a:r>
              <a:rPr lang="en-US" sz="1800" dirty="0">
                <a:latin typeface="+mj-lt"/>
              </a:rPr>
              <a:t>Wetlands adjacent to tributaries or to impoundments, and that do not meet the relatively permanent standard, must be assessed under the significant nexus standard. </a:t>
            </a:r>
          </a:p>
          <a:p>
            <a:pPr marL="0" indent="0">
              <a:buNone/>
            </a:pPr>
            <a:endParaRPr lang="en-US" sz="2400" dirty="0">
              <a:latin typeface="+mj-lt"/>
            </a:endParaRPr>
          </a:p>
          <a:p>
            <a:pPr lvl="1"/>
            <a:endParaRPr lang="en-US" sz="1800" dirty="0">
              <a:latin typeface="+mj-lt"/>
            </a:endParaRPr>
          </a:p>
          <a:p>
            <a:pPr lvl="1"/>
            <a:endParaRPr lang="en-US" sz="2400" b="1" u="sng" dirty="0">
              <a:latin typeface="+mj-lt"/>
            </a:endParaRPr>
          </a:p>
          <a:p>
            <a:pPr marL="45718" indent="0">
              <a:buNone/>
            </a:pPr>
            <a:endParaRPr lang="en-US" sz="2000" b="1" dirty="0">
              <a:solidFill>
                <a:schemeClr val="tx1"/>
              </a:solidFill>
            </a:endParaRPr>
          </a:p>
          <a:p>
            <a:pPr marL="45718" indent="0">
              <a:buNone/>
            </a:pPr>
            <a:endParaRPr lang="en-US" sz="2000" b="1" dirty="0">
              <a:solidFill>
                <a:schemeClr val="tx1"/>
              </a:solidFill>
            </a:endParaRPr>
          </a:p>
          <a:p>
            <a:pPr marL="45718" indent="0">
              <a:buNone/>
            </a:pPr>
            <a:endParaRPr lang="en-US" sz="2000" b="1" dirty="0">
              <a:solidFill>
                <a:schemeClr val="tx1"/>
              </a:solidFill>
            </a:endParaRPr>
          </a:p>
          <a:p>
            <a:pPr marL="45718" indent="0">
              <a:buNone/>
            </a:pPr>
            <a:endParaRPr lang="en-US" sz="2000" b="1" dirty="0">
              <a:solidFill>
                <a:schemeClr val="tx1"/>
              </a:solidFill>
            </a:endParaRPr>
          </a:p>
          <a:p>
            <a:pPr marL="45718" indent="0">
              <a:buNone/>
            </a:pPr>
            <a:endParaRPr lang="en-US" sz="2000" b="1" dirty="0">
              <a:solidFill>
                <a:schemeClr val="tx1"/>
              </a:solidFill>
            </a:endParaRPr>
          </a:p>
          <a:p>
            <a:pPr marL="320024" lvl="1" indent="0">
              <a:buNone/>
            </a:pPr>
            <a:endParaRPr lang="en-US" sz="1800" b="1" dirty="0">
              <a:solidFill>
                <a:schemeClr val="tx1"/>
              </a:solidFill>
            </a:endParaRPr>
          </a:p>
          <a:p>
            <a:pPr marL="45718" indent="0">
              <a:spcBef>
                <a:spcPct val="50000"/>
              </a:spcBef>
              <a:buSzPct val="120000"/>
              <a:buNone/>
            </a:pPr>
            <a:endParaRPr lang="en-US" sz="2000" dirty="0">
              <a:latin typeface="Calibri"/>
              <a:ea typeface="+mn-lt"/>
              <a:cs typeface="+mn-lt"/>
            </a:endParaRPr>
          </a:p>
        </p:txBody>
      </p:sp>
      <p:pic>
        <p:nvPicPr>
          <p:cNvPr id="7" name="Picture 7">
            <a:extLst>
              <a:ext uri="{FF2B5EF4-FFF2-40B4-BE49-F238E27FC236}">
                <a16:creationId xmlns:a16="http://schemas.microsoft.com/office/drawing/2014/main" id="{F3B1A6D2-A324-1DF6-A87D-DF4D7EB5C135}"/>
              </a:ext>
            </a:extLst>
          </p:cNvPr>
          <p:cNvPicPr>
            <a:picLocks noChangeAspect="1"/>
          </p:cNvPicPr>
          <p:nvPr/>
        </p:nvPicPr>
        <p:blipFill>
          <a:blip r:embed="rId3"/>
          <a:stretch>
            <a:fillRect/>
          </a:stretch>
        </p:blipFill>
        <p:spPr>
          <a:xfrm>
            <a:off x="8213661" y="1829171"/>
            <a:ext cx="2956737" cy="1960725"/>
          </a:xfrm>
          <a:prstGeom prst="rect">
            <a:avLst/>
          </a:prstGeom>
        </p:spPr>
      </p:pic>
      <p:pic>
        <p:nvPicPr>
          <p:cNvPr id="8" name="Picture 7" descr="A picture containing grass, nature, outdoor, pond&#10;&#10;Description automatically generated">
            <a:extLst>
              <a:ext uri="{FF2B5EF4-FFF2-40B4-BE49-F238E27FC236}">
                <a16:creationId xmlns:a16="http://schemas.microsoft.com/office/drawing/2014/main" id="{666F6280-7859-C232-D4F1-19B0A56EDD5B}"/>
              </a:ext>
            </a:extLst>
          </p:cNvPr>
          <p:cNvPicPr>
            <a:picLocks noChangeAspect="1"/>
          </p:cNvPicPr>
          <p:nvPr/>
        </p:nvPicPr>
        <p:blipFill>
          <a:blip r:embed="rId4"/>
          <a:stretch>
            <a:fillRect/>
          </a:stretch>
        </p:blipFill>
        <p:spPr>
          <a:xfrm>
            <a:off x="8213660" y="4045336"/>
            <a:ext cx="2956737" cy="1927993"/>
          </a:xfrm>
          <a:prstGeom prst="rect">
            <a:avLst/>
          </a:prstGeom>
        </p:spPr>
      </p:pic>
    </p:spTree>
    <p:extLst>
      <p:ext uri="{BB962C8B-B14F-4D97-AF65-F5344CB8AC3E}">
        <p14:creationId xmlns:p14="http://schemas.microsoft.com/office/powerpoint/2010/main" val="419434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90B514-CCC4-2C92-27E1-17DA32844C61}"/>
              </a:ext>
            </a:extLst>
          </p:cNvPr>
          <p:cNvSpPr>
            <a:spLocks noGrp="1"/>
          </p:cNvSpPr>
          <p:nvPr>
            <p:ph type="sldNum" sz="quarter" idx="12"/>
          </p:nvPr>
        </p:nvSpPr>
        <p:spPr/>
        <p:txBody>
          <a:bodyPr>
            <a:normAutofit lnSpcReduction="10000"/>
          </a:bodyPr>
          <a:lstStyle/>
          <a:p>
            <a:fld id="{4FAB73BC-B049-4115-A692-8D63A059BFB8}" type="slidenum">
              <a:rPr lang="en-US" smtClean="0"/>
              <a:t>34</a:t>
            </a:fld>
            <a:endParaRPr lang="en-US"/>
          </a:p>
        </p:txBody>
      </p:sp>
      <p:sp>
        <p:nvSpPr>
          <p:cNvPr id="5" name="Title 1">
            <a:extLst>
              <a:ext uri="{FF2B5EF4-FFF2-40B4-BE49-F238E27FC236}">
                <a16:creationId xmlns:a16="http://schemas.microsoft.com/office/drawing/2014/main" id="{F019688A-5520-9749-AF0E-DD69BD41DE36}"/>
              </a:ext>
            </a:extLst>
          </p:cNvPr>
          <p:cNvSpPr>
            <a:spLocks noGrp="1"/>
          </p:cNvSpPr>
          <p:nvPr>
            <p:ph type="title"/>
          </p:nvPr>
        </p:nvSpPr>
        <p:spPr>
          <a:xfrm>
            <a:off x="372483" y="430502"/>
            <a:ext cx="10188271" cy="889023"/>
          </a:xfrm>
        </p:spPr>
        <p:txBody>
          <a:bodyPr>
            <a:normAutofit/>
          </a:bodyPr>
          <a:lstStyle/>
          <a:p>
            <a:r>
              <a:rPr lang="en-US" sz="3600" b="1">
                <a:cs typeface="Calibri" panose="020F0502020204030204" pitchFamily="34" charset="0"/>
              </a:rPr>
              <a:t>(a)(4) Adjacent Wetlands</a:t>
            </a:r>
          </a:p>
        </p:txBody>
      </p:sp>
      <p:sp>
        <p:nvSpPr>
          <p:cNvPr id="6" name="Content Placeholder 2">
            <a:extLst>
              <a:ext uri="{FF2B5EF4-FFF2-40B4-BE49-F238E27FC236}">
                <a16:creationId xmlns:a16="http://schemas.microsoft.com/office/drawing/2014/main" id="{4F1AA927-C5A2-4253-19E2-2593F4C12A8E}"/>
              </a:ext>
            </a:extLst>
          </p:cNvPr>
          <p:cNvSpPr>
            <a:spLocks noGrp="1"/>
          </p:cNvSpPr>
          <p:nvPr>
            <p:ph idx="1"/>
          </p:nvPr>
        </p:nvSpPr>
        <p:spPr>
          <a:xfrm>
            <a:off x="1" y="1379193"/>
            <a:ext cx="8079128" cy="4821405"/>
          </a:xfrm>
        </p:spPr>
        <p:txBody>
          <a:bodyPr vert="horz" lIns="45720" tIns="45720" rIns="45720" bIns="45720" rtlCol="0" anchor="t">
            <a:normAutofit/>
          </a:bodyPr>
          <a:lstStyle/>
          <a:p>
            <a:pPr marL="548614" lvl="2" indent="0">
              <a:buNone/>
            </a:pPr>
            <a:endParaRPr lang="en-US" sz="2200">
              <a:latin typeface="+mj-lt"/>
            </a:endParaRPr>
          </a:p>
          <a:p>
            <a:pPr marL="548614" lvl="2" indent="0">
              <a:buNone/>
            </a:pPr>
            <a:r>
              <a:rPr lang="en-US" sz="2200" b="1">
                <a:latin typeface="+mj-lt"/>
              </a:rPr>
              <a:t>Significant Nexus Standard</a:t>
            </a:r>
          </a:p>
          <a:p>
            <a:pPr marL="274308" lvl="1" indent="0">
              <a:buNone/>
            </a:pPr>
            <a:endParaRPr lang="en-US" sz="2400"/>
          </a:p>
          <a:p>
            <a:pPr lvl="2"/>
            <a:r>
              <a:rPr lang="en-US" sz="2200"/>
              <a:t>Adjacent wetlands meet the significant nexus standard if they either alone or in combination with similarly situated waters in the region, significantly affect the chemical, physical, or biological integrity of paragraph (a)(1) waters. </a:t>
            </a:r>
          </a:p>
          <a:p>
            <a:pPr lvl="2"/>
            <a:r>
              <a:rPr lang="en-US" sz="2200">
                <a:latin typeface="+mj-lt"/>
              </a:rPr>
              <a:t>The 2023 Rule preamble explains the scope of significant nexus (i.e., which waters are “similarly situated” “in the region”).</a:t>
            </a:r>
          </a:p>
          <a:p>
            <a:pPr lvl="3"/>
            <a:r>
              <a:rPr lang="en-US" sz="2200">
                <a:latin typeface="+mj-lt"/>
              </a:rPr>
              <a:t>Adjacent wetlands and tributaries are aggregated together within the catchment of the tributary of interest. </a:t>
            </a:r>
          </a:p>
          <a:p>
            <a:endParaRPr lang="en-US" sz="2400">
              <a:latin typeface="+mj-lt"/>
            </a:endParaRPr>
          </a:p>
          <a:p>
            <a:pPr lvl="1"/>
            <a:endParaRPr lang="en-US" sz="1800">
              <a:latin typeface="+mj-lt"/>
            </a:endParaRPr>
          </a:p>
          <a:p>
            <a:pPr lvl="1"/>
            <a:endParaRPr lang="en-US" sz="2400" b="1" u="sng">
              <a:latin typeface="+mj-lt"/>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45718" indent="0">
              <a:buNone/>
            </a:pPr>
            <a:endParaRPr lang="en-US" sz="2000" b="1">
              <a:solidFill>
                <a:schemeClr val="tx1"/>
              </a:solidFill>
            </a:endParaRPr>
          </a:p>
          <a:p>
            <a:pPr marL="320024" lvl="1" indent="0">
              <a:buNone/>
            </a:pPr>
            <a:endParaRPr lang="en-US" sz="1800" b="1">
              <a:solidFill>
                <a:schemeClr val="tx1"/>
              </a:solidFill>
            </a:endParaRPr>
          </a:p>
          <a:p>
            <a:pPr marL="45718" indent="0">
              <a:spcBef>
                <a:spcPct val="50000"/>
              </a:spcBef>
              <a:buSzPct val="120000"/>
              <a:buNone/>
            </a:pPr>
            <a:endParaRPr lang="en-US" sz="2000">
              <a:latin typeface="Calibri"/>
              <a:ea typeface="+mn-lt"/>
              <a:cs typeface="+mn-lt"/>
            </a:endParaRPr>
          </a:p>
        </p:txBody>
      </p:sp>
      <p:pic>
        <p:nvPicPr>
          <p:cNvPr id="7" name="Picture 7">
            <a:extLst>
              <a:ext uri="{FF2B5EF4-FFF2-40B4-BE49-F238E27FC236}">
                <a16:creationId xmlns:a16="http://schemas.microsoft.com/office/drawing/2014/main" id="{F3B1A6D2-A324-1DF6-A87D-DF4D7EB5C135}"/>
              </a:ext>
            </a:extLst>
          </p:cNvPr>
          <p:cNvPicPr>
            <a:picLocks noChangeAspect="1"/>
          </p:cNvPicPr>
          <p:nvPr/>
        </p:nvPicPr>
        <p:blipFill>
          <a:blip r:embed="rId3"/>
          <a:stretch>
            <a:fillRect/>
          </a:stretch>
        </p:blipFill>
        <p:spPr>
          <a:xfrm>
            <a:off x="8213661" y="1829171"/>
            <a:ext cx="2956737" cy="1960725"/>
          </a:xfrm>
          <a:prstGeom prst="rect">
            <a:avLst/>
          </a:prstGeom>
        </p:spPr>
      </p:pic>
      <p:pic>
        <p:nvPicPr>
          <p:cNvPr id="8" name="Picture 7" descr="A picture containing grass, nature, outdoor, pond&#10;&#10;Description automatically generated">
            <a:extLst>
              <a:ext uri="{FF2B5EF4-FFF2-40B4-BE49-F238E27FC236}">
                <a16:creationId xmlns:a16="http://schemas.microsoft.com/office/drawing/2014/main" id="{666F6280-7859-C232-D4F1-19B0A56EDD5B}"/>
              </a:ext>
            </a:extLst>
          </p:cNvPr>
          <p:cNvPicPr>
            <a:picLocks noChangeAspect="1"/>
          </p:cNvPicPr>
          <p:nvPr/>
        </p:nvPicPr>
        <p:blipFill>
          <a:blip r:embed="rId4"/>
          <a:stretch>
            <a:fillRect/>
          </a:stretch>
        </p:blipFill>
        <p:spPr>
          <a:xfrm>
            <a:off x="8213660" y="4045336"/>
            <a:ext cx="2956737" cy="1927993"/>
          </a:xfrm>
          <a:prstGeom prst="rect">
            <a:avLst/>
          </a:prstGeom>
        </p:spPr>
      </p:pic>
    </p:spTree>
    <p:extLst>
      <p:ext uri="{BB962C8B-B14F-4D97-AF65-F5344CB8AC3E}">
        <p14:creationId xmlns:p14="http://schemas.microsoft.com/office/powerpoint/2010/main" val="55130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11845-5E69-56D9-AA26-36D9F6249913}"/>
              </a:ext>
            </a:extLst>
          </p:cNvPr>
          <p:cNvSpPr>
            <a:spLocks noGrp="1"/>
          </p:cNvSpPr>
          <p:nvPr>
            <p:ph type="sldNum" sz="quarter" idx="12"/>
          </p:nvPr>
        </p:nvSpPr>
        <p:spPr/>
        <p:txBody>
          <a:bodyPr>
            <a:normAutofit lnSpcReduction="10000"/>
          </a:bodyPr>
          <a:lstStyle/>
          <a:p>
            <a:fld id="{4FAB73BC-B049-4115-A692-8D63A059BFB8}" type="slidenum">
              <a:rPr lang="en-US" smtClean="0"/>
              <a:t>35</a:t>
            </a:fld>
            <a:endParaRPr lang="en-US"/>
          </a:p>
        </p:txBody>
      </p:sp>
      <p:sp>
        <p:nvSpPr>
          <p:cNvPr id="5" name="Title 1">
            <a:extLst>
              <a:ext uri="{FF2B5EF4-FFF2-40B4-BE49-F238E27FC236}">
                <a16:creationId xmlns:a16="http://schemas.microsoft.com/office/drawing/2014/main" id="{722DD915-FFDC-C7F2-0B98-908B0BB7670A}"/>
              </a:ext>
            </a:extLst>
          </p:cNvPr>
          <p:cNvSpPr txBox="1">
            <a:spLocks/>
          </p:cNvSpPr>
          <p:nvPr/>
        </p:nvSpPr>
        <p:spPr>
          <a:xfrm>
            <a:off x="511821" y="121669"/>
            <a:ext cx="10669985" cy="889023"/>
          </a:xfrm>
          <a:prstGeom prst="rect">
            <a:avLst/>
          </a:prstGeom>
        </p:spPr>
        <p:txBody>
          <a:bodyPr vert="horz" lIns="91440" tIns="45720" rIns="91440" bIns="45720" rtlCol="0" anchor="b">
            <a:normAutofit fontScale="90000"/>
          </a:bodyPr>
          <a:lst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a:lstStyle>
          <a:p>
            <a:r>
              <a:rPr lang="en-US" sz="3600" b="1">
                <a:cs typeface="Calibri" panose="020F0502020204030204" pitchFamily="34" charset="0"/>
              </a:rPr>
              <a:t>(a)(5) Waters: waters not identified in (a)(1) – (a)(4) </a:t>
            </a:r>
          </a:p>
        </p:txBody>
      </p:sp>
      <p:sp>
        <p:nvSpPr>
          <p:cNvPr id="6" name="Content Placeholder 2">
            <a:extLst>
              <a:ext uri="{FF2B5EF4-FFF2-40B4-BE49-F238E27FC236}">
                <a16:creationId xmlns:a16="http://schemas.microsoft.com/office/drawing/2014/main" id="{299D034B-AEF1-31EB-D801-722D35478B5F}"/>
              </a:ext>
            </a:extLst>
          </p:cNvPr>
          <p:cNvSpPr txBox="1">
            <a:spLocks/>
          </p:cNvSpPr>
          <p:nvPr/>
        </p:nvSpPr>
        <p:spPr>
          <a:xfrm>
            <a:off x="404273" y="1358285"/>
            <a:ext cx="7389031" cy="5018609"/>
          </a:xfrm>
          <a:prstGeom prst="rect">
            <a:avLst/>
          </a:prstGeom>
        </p:spPr>
        <p:txBody>
          <a:bodyPr vert="horz" lIns="45720" tIns="45720" rIns="45720" bIns="45720" rtlCol="0" anchor="t">
            <a:normAutofit/>
          </a:bodyPr>
          <a:lstStyle>
            <a:lvl1pPr marL="182870" indent="-182870" algn="l" defTabSz="914354"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78" indent="-182870" algn="l" defTabSz="914354"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484"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790"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096"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2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0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89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87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lvl="1"/>
            <a:endParaRPr lang="en-US" sz="2200" dirty="0">
              <a:latin typeface="+mj-lt"/>
            </a:endParaRPr>
          </a:p>
          <a:p>
            <a:pPr lvl="1"/>
            <a:r>
              <a:rPr lang="en-US" sz="2200" dirty="0">
                <a:latin typeface="+mj-lt"/>
              </a:rPr>
              <a:t>Jurisdictional (a)(5) waters include intrastate lakes and ponds, streams, and wetlands not identified in the other jurisdictional categories, that meet either:</a:t>
            </a:r>
          </a:p>
          <a:p>
            <a:pPr lvl="2"/>
            <a:r>
              <a:rPr lang="en-US" sz="2200" dirty="0">
                <a:latin typeface="+mj-lt"/>
              </a:rPr>
              <a:t>The relatively permanent standard – </a:t>
            </a:r>
            <a:r>
              <a:rPr lang="en-US" sz="2200" i="1" dirty="0">
                <a:latin typeface="+mj-lt"/>
              </a:rPr>
              <a:t>i.e., </a:t>
            </a:r>
            <a:r>
              <a:rPr lang="en-US" sz="2200" dirty="0">
                <a:latin typeface="+mj-lt"/>
              </a:rPr>
              <a:t>the waters are a </a:t>
            </a:r>
            <a:r>
              <a:rPr lang="en-US" sz="2200" dirty="0"/>
              <a:t>relatively permanent, standing or continuously flowing body of water with a continuous surface connection to an (a)(1) water or relatively permanent tributary. </a:t>
            </a:r>
            <a:r>
              <a:rPr lang="en-US" sz="2200" b="1" dirty="0"/>
              <a:t>OR </a:t>
            </a:r>
            <a:endParaRPr lang="en-US" sz="2200" dirty="0"/>
          </a:p>
          <a:p>
            <a:pPr lvl="2"/>
            <a:r>
              <a:rPr lang="en-US" sz="2200" dirty="0">
                <a:latin typeface="+mj-lt"/>
              </a:rPr>
              <a:t>The significant nexus standard – </a:t>
            </a:r>
            <a:r>
              <a:rPr lang="en-US" sz="2200" i="1" dirty="0">
                <a:latin typeface="+mj-lt"/>
              </a:rPr>
              <a:t>i.e., </a:t>
            </a:r>
            <a:r>
              <a:rPr lang="en-US" sz="2200" dirty="0">
                <a:latin typeface="+mj-lt"/>
              </a:rPr>
              <a:t>the waters alone or in combination “significantly affect” an (a)(1) water. Wa</a:t>
            </a:r>
            <a:r>
              <a:rPr lang="en-US" sz="2200" dirty="0">
                <a:solidFill>
                  <a:schemeClr val="tx1"/>
                </a:solidFill>
              </a:rPr>
              <a:t>ters under (a)(5) will generally be assessed individually. </a:t>
            </a:r>
          </a:p>
          <a:p>
            <a:pPr marL="0" indent="0">
              <a:buNone/>
            </a:pPr>
            <a:endParaRPr lang="en-US" sz="2000" b="1" dirty="0">
              <a:latin typeface="+mj-lt"/>
            </a:endParaRPr>
          </a:p>
          <a:p>
            <a:pPr marL="274308" lvl="1" inden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320024" lvl="1" indent="0">
              <a:buFont typeface="Wingdings 2" pitchFamily="18" charset="2"/>
              <a:buNone/>
            </a:pPr>
            <a:endParaRPr lang="en-US" b="1" dirty="0">
              <a:solidFill>
                <a:schemeClr val="tx1"/>
              </a:solidFill>
            </a:endParaRPr>
          </a:p>
          <a:p>
            <a:pPr marL="45718" indent="0">
              <a:spcBef>
                <a:spcPct val="50000"/>
              </a:spcBef>
              <a:buSzPct val="120000"/>
              <a:buFont typeface="Arial" pitchFamily="34" charset="0"/>
              <a:buNone/>
            </a:pPr>
            <a:endParaRPr lang="en-US" dirty="0">
              <a:latin typeface="Calibri"/>
              <a:ea typeface="+mn-lt"/>
              <a:cs typeface="+mn-lt"/>
            </a:endParaRPr>
          </a:p>
        </p:txBody>
      </p:sp>
      <p:pic>
        <p:nvPicPr>
          <p:cNvPr id="7" name="Picture 6">
            <a:extLst>
              <a:ext uri="{FF2B5EF4-FFF2-40B4-BE49-F238E27FC236}">
                <a16:creationId xmlns:a16="http://schemas.microsoft.com/office/drawing/2014/main" id="{D02F2132-77C5-2C95-874C-430164F99BC8}"/>
              </a:ext>
            </a:extLst>
          </p:cNvPr>
          <p:cNvPicPr>
            <a:picLocks noChangeAspect="1"/>
          </p:cNvPicPr>
          <p:nvPr/>
        </p:nvPicPr>
        <p:blipFill>
          <a:blip r:embed="rId3"/>
          <a:stretch>
            <a:fillRect/>
          </a:stretch>
        </p:blipFill>
        <p:spPr>
          <a:xfrm>
            <a:off x="8093212" y="1363198"/>
            <a:ext cx="3113457" cy="2452395"/>
          </a:xfrm>
          <a:prstGeom prst="rect">
            <a:avLst/>
          </a:prstGeom>
        </p:spPr>
      </p:pic>
      <p:pic>
        <p:nvPicPr>
          <p:cNvPr id="8" name="Picture 7">
            <a:extLst>
              <a:ext uri="{FF2B5EF4-FFF2-40B4-BE49-F238E27FC236}">
                <a16:creationId xmlns:a16="http://schemas.microsoft.com/office/drawing/2014/main" id="{698AF5D2-F283-B576-1072-5DF6279EA6B2}"/>
              </a:ext>
            </a:extLst>
          </p:cNvPr>
          <p:cNvPicPr>
            <a:picLocks noChangeAspect="1"/>
          </p:cNvPicPr>
          <p:nvPr/>
        </p:nvPicPr>
        <p:blipFill>
          <a:blip r:embed="rId4"/>
          <a:stretch>
            <a:fillRect/>
          </a:stretch>
        </p:blipFill>
        <p:spPr>
          <a:xfrm>
            <a:off x="8093212" y="3725704"/>
            <a:ext cx="3121938" cy="2294099"/>
          </a:xfrm>
          <a:prstGeom prst="rect">
            <a:avLst/>
          </a:prstGeom>
        </p:spPr>
      </p:pic>
    </p:spTree>
    <p:extLst>
      <p:ext uri="{BB962C8B-B14F-4D97-AF65-F5344CB8AC3E}">
        <p14:creationId xmlns:p14="http://schemas.microsoft.com/office/powerpoint/2010/main" val="39386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11845-5E69-56D9-AA26-36D9F6249913}"/>
              </a:ext>
            </a:extLst>
          </p:cNvPr>
          <p:cNvSpPr>
            <a:spLocks noGrp="1"/>
          </p:cNvSpPr>
          <p:nvPr>
            <p:ph type="sldNum" sz="quarter" idx="12"/>
          </p:nvPr>
        </p:nvSpPr>
        <p:spPr/>
        <p:txBody>
          <a:bodyPr>
            <a:normAutofit lnSpcReduction="10000"/>
          </a:bodyPr>
          <a:lstStyle/>
          <a:p>
            <a:fld id="{4FAB73BC-B049-4115-A692-8D63A059BFB8}" type="slidenum">
              <a:rPr lang="en-US" smtClean="0"/>
              <a:t>36</a:t>
            </a:fld>
            <a:endParaRPr lang="en-US"/>
          </a:p>
        </p:txBody>
      </p:sp>
      <p:sp>
        <p:nvSpPr>
          <p:cNvPr id="5" name="Title 1">
            <a:extLst>
              <a:ext uri="{FF2B5EF4-FFF2-40B4-BE49-F238E27FC236}">
                <a16:creationId xmlns:a16="http://schemas.microsoft.com/office/drawing/2014/main" id="{722DD915-FFDC-C7F2-0B98-908B0BB7670A}"/>
              </a:ext>
            </a:extLst>
          </p:cNvPr>
          <p:cNvSpPr txBox="1">
            <a:spLocks/>
          </p:cNvSpPr>
          <p:nvPr/>
        </p:nvSpPr>
        <p:spPr>
          <a:xfrm>
            <a:off x="511821" y="121669"/>
            <a:ext cx="10669985" cy="889023"/>
          </a:xfrm>
          <a:prstGeom prst="rect">
            <a:avLst/>
          </a:prstGeom>
        </p:spPr>
        <p:txBody>
          <a:bodyPr vert="horz" lIns="91440" tIns="45720" rIns="91440" bIns="45720" rtlCol="0" anchor="b">
            <a:normAutofit fontScale="90000"/>
          </a:bodyPr>
          <a:lst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a:lstStyle>
          <a:p>
            <a:r>
              <a:rPr lang="en-US" sz="3600" b="1">
                <a:cs typeface="Calibri" panose="020F0502020204030204" pitchFamily="34" charset="0"/>
              </a:rPr>
              <a:t>(a)(5) Waters: waters not identified in (a)(1) – (a)(4) </a:t>
            </a:r>
          </a:p>
        </p:txBody>
      </p:sp>
      <p:sp>
        <p:nvSpPr>
          <p:cNvPr id="6" name="Content Placeholder 2">
            <a:extLst>
              <a:ext uri="{FF2B5EF4-FFF2-40B4-BE49-F238E27FC236}">
                <a16:creationId xmlns:a16="http://schemas.microsoft.com/office/drawing/2014/main" id="{299D034B-AEF1-31EB-D801-722D35478B5F}"/>
              </a:ext>
            </a:extLst>
          </p:cNvPr>
          <p:cNvSpPr txBox="1">
            <a:spLocks/>
          </p:cNvSpPr>
          <p:nvPr/>
        </p:nvSpPr>
        <p:spPr>
          <a:xfrm>
            <a:off x="404273" y="1358285"/>
            <a:ext cx="7389031" cy="5018609"/>
          </a:xfrm>
          <a:prstGeom prst="rect">
            <a:avLst/>
          </a:prstGeom>
        </p:spPr>
        <p:txBody>
          <a:bodyPr vert="horz" lIns="45720" tIns="45720" rIns="45720" bIns="45720" rtlCol="0" anchor="t">
            <a:normAutofit/>
          </a:bodyPr>
          <a:lstStyle>
            <a:lvl1pPr marL="182870" indent="-182870" algn="l" defTabSz="914354"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78" indent="-182870" algn="l" defTabSz="914354"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484"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790"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096"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2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0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89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87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320026" lvl="1" indent="0">
              <a:buNone/>
            </a:pPr>
            <a:r>
              <a:rPr lang="en-US" sz="2000" b="1" dirty="0">
                <a:latin typeface="+mj-lt"/>
              </a:rPr>
              <a:t>Relatively Permanent Standard</a:t>
            </a:r>
          </a:p>
          <a:p>
            <a:pPr marL="662926" lvl="1" indent="-342900"/>
            <a:r>
              <a:rPr lang="en-US" sz="1800" dirty="0">
                <a:latin typeface="+mj-lt"/>
              </a:rPr>
              <a:t>Waters assessed under paragraph (a)(5) meet the relatively permanent standard if they are relatively permanent, standing or continuously flowing bodies of water with a continuous surface connection to a paragraph (a)(1) water or tributary that is relatively permanent.</a:t>
            </a:r>
          </a:p>
          <a:p>
            <a:pPr marL="937232" lvl="2" indent="-342900"/>
            <a:r>
              <a:rPr lang="en-US" sz="1800" dirty="0">
                <a:latin typeface="+mj-lt"/>
              </a:rPr>
              <a:t>The agencies will assess waters under paragraph (a)(5) to determine if they are </a:t>
            </a:r>
            <a:r>
              <a:rPr lang="en-US" sz="1800" b="1" dirty="0">
                <a:latin typeface="+mj-lt"/>
              </a:rPr>
              <a:t>relatively permanent </a:t>
            </a:r>
            <a:r>
              <a:rPr lang="en-US" sz="1800" dirty="0">
                <a:latin typeface="+mj-lt"/>
              </a:rPr>
              <a:t>using a similar approach to the one described for tributaries in preamble section IV.C.4. </a:t>
            </a:r>
          </a:p>
          <a:p>
            <a:pPr marL="897876" lvl="2" indent="-342900"/>
            <a:r>
              <a:rPr lang="en-US" sz="1800" dirty="0">
                <a:latin typeface="+mj-lt"/>
              </a:rPr>
              <a:t>The agencies will assess a </a:t>
            </a:r>
            <a:r>
              <a:rPr lang="en-US" sz="1800" b="1" dirty="0">
                <a:latin typeface="+mj-lt"/>
              </a:rPr>
              <a:t>continuous surface connection </a:t>
            </a:r>
            <a:r>
              <a:rPr lang="en-US" sz="1800" dirty="0">
                <a:latin typeface="+mj-lt"/>
              </a:rPr>
              <a:t>between waters assessed under paragraph (a)(5) and a paragraph (a)(1) water or a tributary that is relatively permanent using the approach described for adjacent wetlands in preamble section IV.C.5. </a:t>
            </a:r>
          </a:p>
          <a:p>
            <a:pPr marL="662926" lvl="1" indent="-342900"/>
            <a:r>
              <a:rPr lang="en-US" sz="1800" dirty="0">
                <a:latin typeface="+mj-lt"/>
              </a:rPr>
              <a:t>Waters assessed under paragraph (a)(5) that do not meet the relatively permanent standard must be assessed under the significant nexus standard. </a:t>
            </a:r>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45718" indent="0">
              <a:buFont typeface="Arial" pitchFamily="34" charset="0"/>
              <a:buNone/>
            </a:pPr>
            <a:endParaRPr lang="en-US" b="1" dirty="0"/>
          </a:p>
          <a:p>
            <a:pPr marL="320024" lvl="1" indent="0">
              <a:buFont typeface="Wingdings 2" pitchFamily="18" charset="2"/>
              <a:buNone/>
            </a:pPr>
            <a:endParaRPr lang="en-US" b="1" dirty="0">
              <a:solidFill>
                <a:schemeClr val="tx1"/>
              </a:solidFill>
            </a:endParaRPr>
          </a:p>
          <a:p>
            <a:pPr marL="45718" indent="0">
              <a:spcBef>
                <a:spcPct val="50000"/>
              </a:spcBef>
              <a:buSzPct val="120000"/>
              <a:buFont typeface="Arial" pitchFamily="34" charset="0"/>
              <a:buNone/>
            </a:pPr>
            <a:endParaRPr lang="en-US" dirty="0">
              <a:latin typeface="Calibri"/>
              <a:ea typeface="+mn-lt"/>
              <a:cs typeface="+mn-lt"/>
            </a:endParaRPr>
          </a:p>
        </p:txBody>
      </p:sp>
      <p:pic>
        <p:nvPicPr>
          <p:cNvPr id="7" name="Picture 6">
            <a:extLst>
              <a:ext uri="{FF2B5EF4-FFF2-40B4-BE49-F238E27FC236}">
                <a16:creationId xmlns:a16="http://schemas.microsoft.com/office/drawing/2014/main" id="{D02F2132-77C5-2C95-874C-430164F99BC8}"/>
              </a:ext>
            </a:extLst>
          </p:cNvPr>
          <p:cNvPicPr>
            <a:picLocks noChangeAspect="1"/>
          </p:cNvPicPr>
          <p:nvPr/>
        </p:nvPicPr>
        <p:blipFill>
          <a:blip r:embed="rId3"/>
          <a:stretch>
            <a:fillRect/>
          </a:stretch>
        </p:blipFill>
        <p:spPr>
          <a:xfrm>
            <a:off x="8093212" y="1363198"/>
            <a:ext cx="3113457" cy="2452395"/>
          </a:xfrm>
          <a:prstGeom prst="rect">
            <a:avLst/>
          </a:prstGeom>
        </p:spPr>
      </p:pic>
      <p:pic>
        <p:nvPicPr>
          <p:cNvPr id="8" name="Picture 7">
            <a:extLst>
              <a:ext uri="{FF2B5EF4-FFF2-40B4-BE49-F238E27FC236}">
                <a16:creationId xmlns:a16="http://schemas.microsoft.com/office/drawing/2014/main" id="{698AF5D2-F283-B576-1072-5DF6279EA6B2}"/>
              </a:ext>
            </a:extLst>
          </p:cNvPr>
          <p:cNvPicPr>
            <a:picLocks noChangeAspect="1"/>
          </p:cNvPicPr>
          <p:nvPr/>
        </p:nvPicPr>
        <p:blipFill>
          <a:blip r:embed="rId4"/>
          <a:stretch>
            <a:fillRect/>
          </a:stretch>
        </p:blipFill>
        <p:spPr>
          <a:xfrm>
            <a:off x="8093212" y="3725704"/>
            <a:ext cx="3121938" cy="2294099"/>
          </a:xfrm>
          <a:prstGeom prst="rect">
            <a:avLst/>
          </a:prstGeom>
        </p:spPr>
      </p:pic>
    </p:spTree>
    <p:extLst>
      <p:ext uri="{BB962C8B-B14F-4D97-AF65-F5344CB8AC3E}">
        <p14:creationId xmlns:p14="http://schemas.microsoft.com/office/powerpoint/2010/main" val="24546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11845-5E69-56D9-AA26-36D9F6249913}"/>
              </a:ext>
            </a:extLst>
          </p:cNvPr>
          <p:cNvSpPr>
            <a:spLocks noGrp="1"/>
          </p:cNvSpPr>
          <p:nvPr>
            <p:ph type="sldNum" sz="quarter" idx="12"/>
          </p:nvPr>
        </p:nvSpPr>
        <p:spPr/>
        <p:txBody>
          <a:bodyPr>
            <a:normAutofit lnSpcReduction="10000"/>
          </a:bodyPr>
          <a:lstStyle/>
          <a:p>
            <a:fld id="{4FAB73BC-B049-4115-A692-8D63A059BFB8}" type="slidenum">
              <a:rPr lang="en-US" smtClean="0"/>
              <a:t>37</a:t>
            </a:fld>
            <a:endParaRPr lang="en-US"/>
          </a:p>
        </p:txBody>
      </p:sp>
      <p:sp>
        <p:nvSpPr>
          <p:cNvPr id="5" name="Title 1">
            <a:extLst>
              <a:ext uri="{FF2B5EF4-FFF2-40B4-BE49-F238E27FC236}">
                <a16:creationId xmlns:a16="http://schemas.microsoft.com/office/drawing/2014/main" id="{722DD915-FFDC-C7F2-0B98-908B0BB7670A}"/>
              </a:ext>
            </a:extLst>
          </p:cNvPr>
          <p:cNvSpPr txBox="1">
            <a:spLocks/>
          </p:cNvSpPr>
          <p:nvPr/>
        </p:nvSpPr>
        <p:spPr>
          <a:xfrm>
            <a:off x="511821" y="121669"/>
            <a:ext cx="10669985" cy="889023"/>
          </a:xfrm>
          <a:prstGeom prst="rect">
            <a:avLst/>
          </a:prstGeom>
        </p:spPr>
        <p:txBody>
          <a:bodyPr vert="horz" lIns="91440" tIns="45720" rIns="91440" bIns="45720" rtlCol="0" anchor="b">
            <a:normAutofit fontScale="90000"/>
          </a:bodyPr>
          <a:lst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a:lstStyle>
          <a:p>
            <a:r>
              <a:rPr lang="en-US" sz="3600" b="1">
                <a:cs typeface="Calibri" panose="020F0502020204030204" pitchFamily="34" charset="0"/>
              </a:rPr>
              <a:t>(a)(5) Waters: waters not identified in (a)(1) – (a)(4) </a:t>
            </a:r>
          </a:p>
        </p:txBody>
      </p:sp>
      <p:sp>
        <p:nvSpPr>
          <p:cNvPr id="6" name="Content Placeholder 2">
            <a:extLst>
              <a:ext uri="{FF2B5EF4-FFF2-40B4-BE49-F238E27FC236}">
                <a16:creationId xmlns:a16="http://schemas.microsoft.com/office/drawing/2014/main" id="{299D034B-AEF1-31EB-D801-722D35478B5F}"/>
              </a:ext>
            </a:extLst>
          </p:cNvPr>
          <p:cNvSpPr txBox="1">
            <a:spLocks/>
          </p:cNvSpPr>
          <p:nvPr/>
        </p:nvSpPr>
        <p:spPr>
          <a:xfrm>
            <a:off x="404273" y="1358285"/>
            <a:ext cx="7389031" cy="5018609"/>
          </a:xfrm>
          <a:prstGeom prst="rect">
            <a:avLst/>
          </a:prstGeom>
        </p:spPr>
        <p:txBody>
          <a:bodyPr vert="horz" lIns="45720" tIns="45720" rIns="45720" bIns="45720" rtlCol="0" anchor="t">
            <a:normAutofit/>
          </a:bodyPr>
          <a:lstStyle>
            <a:lvl1pPr marL="182870" indent="-182870" algn="l" defTabSz="914354"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chemeClr val="tx1"/>
                </a:solidFill>
                <a:latin typeface="+mn-lt"/>
                <a:ea typeface="+mn-ea"/>
                <a:cs typeface="+mn-cs"/>
              </a:defRPr>
            </a:lvl1pPr>
            <a:lvl2pPr marL="457178" indent="-182870" algn="l" defTabSz="914354"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484"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790"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096" indent="-182870"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92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0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890"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876" indent="-228589" algn="l" defTabSz="914354"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274308" lvl="1" indent="0">
              <a:buNone/>
            </a:pPr>
            <a:r>
              <a:rPr lang="en-US" sz="2000" b="1">
                <a:latin typeface="+mj-lt"/>
              </a:rPr>
              <a:t>Significant Nexus Standard</a:t>
            </a:r>
          </a:p>
          <a:p>
            <a:pPr lvl="1"/>
            <a:r>
              <a:rPr lang="en-US" sz="2000"/>
              <a:t>Waters assessed under paragraph (a)(5) meet the significant nexus standard if they either alone or in combination with similarly situated waters in the region, significantly affect the chemical, physical, or biological integrity of paragraph (a)(1) waters. </a:t>
            </a:r>
          </a:p>
          <a:p>
            <a:pPr lvl="1"/>
            <a:r>
              <a:rPr lang="en-US" sz="2000">
                <a:latin typeface="+mj-lt"/>
              </a:rPr>
              <a:t>The 2023 Rule preamble explains the scope of significant nexus (i.e., which waters are “similarly situated” “in the region”).</a:t>
            </a:r>
          </a:p>
          <a:p>
            <a:pPr lvl="2"/>
            <a:r>
              <a:rPr lang="en-US" sz="2000">
                <a:latin typeface="+mj-lt"/>
              </a:rPr>
              <a:t>Waters assessed under paragraph (a)(5) will generally be assessed individually within the catchment of the tributary of interest. </a:t>
            </a:r>
          </a:p>
          <a:p>
            <a:pPr lvl="2"/>
            <a:endParaRPr lang="en-US">
              <a:latin typeface="+mj-lt"/>
            </a:endParaRPr>
          </a:p>
          <a:p>
            <a:pPr lvl="2"/>
            <a:endParaRPr lang="en-US">
              <a:latin typeface="+mj-lt"/>
            </a:endParaRPr>
          </a:p>
          <a:p>
            <a:pPr marL="0" indent="0">
              <a:buFont typeface="Arial" pitchFamily="34" charset="0"/>
              <a:buNone/>
            </a:pPr>
            <a:endParaRPr lang="en-US" sz="2000" b="1">
              <a:latin typeface="+mj-lt"/>
            </a:endParaRPr>
          </a:p>
          <a:p>
            <a:pPr marL="45718" indent="0">
              <a:buFont typeface="Arial" pitchFamily="34" charset="0"/>
              <a:buNone/>
            </a:pPr>
            <a:endParaRPr lang="en-US" b="1"/>
          </a:p>
          <a:p>
            <a:pPr marL="45718" indent="0">
              <a:buFont typeface="Arial" pitchFamily="34" charset="0"/>
              <a:buNone/>
            </a:pPr>
            <a:endParaRPr lang="en-US" b="1"/>
          </a:p>
          <a:p>
            <a:pPr marL="45718" indent="0">
              <a:buFont typeface="Arial" pitchFamily="34" charset="0"/>
              <a:buNone/>
            </a:pPr>
            <a:endParaRPr lang="en-US" b="1"/>
          </a:p>
          <a:p>
            <a:pPr marL="45718" indent="0">
              <a:buFont typeface="Arial" pitchFamily="34" charset="0"/>
              <a:buNone/>
            </a:pPr>
            <a:endParaRPr lang="en-US" b="1"/>
          </a:p>
          <a:p>
            <a:pPr marL="45718" indent="0">
              <a:buFont typeface="Arial" pitchFamily="34" charset="0"/>
              <a:buNone/>
            </a:pPr>
            <a:endParaRPr lang="en-US" b="1"/>
          </a:p>
          <a:p>
            <a:pPr marL="45718" indent="0">
              <a:buFont typeface="Arial" pitchFamily="34" charset="0"/>
              <a:buNone/>
            </a:pPr>
            <a:endParaRPr lang="en-US" b="1"/>
          </a:p>
          <a:p>
            <a:pPr marL="320024" lvl="1" indent="0">
              <a:buFont typeface="Wingdings 2" pitchFamily="18" charset="2"/>
              <a:buNone/>
            </a:pPr>
            <a:endParaRPr lang="en-US" b="1">
              <a:solidFill>
                <a:schemeClr val="tx1"/>
              </a:solidFill>
            </a:endParaRPr>
          </a:p>
          <a:p>
            <a:pPr marL="45718" indent="0">
              <a:spcBef>
                <a:spcPct val="50000"/>
              </a:spcBef>
              <a:buSzPct val="120000"/>
              <a:buFont typeface="Arial" pitchFamily="34" charset="0"/>
              <a:buNone/>
            </a:pPr>
            <a:endParaRPr lang="en-US">
              <a:latin typeface="Calibri"/>
              <a:ea typeface="+mn-lt"/>
              <a:cs typeface="+mn-lt"/>
            </a:endParaRPr>
          </a:p>
        </p:txBody>
      </p:sp>
      <p:pic>
        <p:nvPicPr>
          <p:cNvPr id="7" name="Picture 6">
            <a:extLst>
              <a:ext uri="{FF2B5EF4-FFF2-40B4-BE49-F238E27FC236}">
                <a16:creationId xmlns:a16="http://schemas.microsoft.com/office/drawing/2014/main" id="{D02F2132-77C5-2C95-874C-430164F99BC8}"/>
              </a:ext>
            </a:extLst>
          </p:cNvPr>
          <p:cNvPicPr>
            <a:picLocks noChangeAspect="1"/>
          </p:cNvPicPr>
          <p:nvPr/>
        </p:nvPicPr>
        <p:blipFill>
          <a:blip r:embed="rId3"/>
          <a:stretch>
            <a:fillRect/>
          </a:stretch>
        </p:blipFill>
        <p:spPr>
          <a:xfrm>
            <a:off x="8093212" y="1363198"/>
            <a:ext cx="3113457" cy="2452395"/>
          </a:xfrm>
          <a:prstGeom prst="rect">
            <a:avLst/>
          </a:prstGeom>
        </p:spPr>
      </p:pic>
      <p:pic>
        <p:nvPicPr>
          <p:cNvPr id="8" name="Picture 7">
            <a:extLst>
              <a:ext uri="{FF2B5EF4-FFF2-40B4-BE49-F238E27FC236}">
                <a16:creationId xmlns:a16="http://schemas.microsoft.com/office/drawing/2014/main" id="{698AF5D2-F283-B576-1072-5DF6279EA6B2}"/>
              </a:ext>
            </a:extLst>
          </p:cNvPr>
          <p:cNvPicPr>
            <a:picLocks noChangeAspect="1"/>
          </p:cNvPicPr>
          <p:nvPr/>
        </p:nvPicPr>
        <p:blipFill>
          <a:blip r:embed="rId4"/>
          <a:stretch>
            <a:fillRect/>
          </a:stretch>
        </p:blipFill>
        <p:spPr>
          <a:xfrm>
            <a:off x="8093212" y="3725704"/>
            <a:ext cx="3121938" cy="2294099"/>
          </a:xfrm>
          <a:prstGeom prst="rect">
            <a:avLst/>
          </a:prstGeom>
        </p:spPr>
      </p:pic>
    </p:spTree>
    <p:extLst>
      <p:ext uri="{BB962C8B-B14F-4D97-AF65-F5344CB8AC3E}">
        <p14:creationId xmlns:p14="http://schemas.microsoft.com/office/powerpoint/2010/main" val="356034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11DE7C-BA51-93A8-FFE7-AFE75C8D0587}"/>
              </a:ext>
            </a:extLst>
          </p:cNvPr>
          <p:cNvSpPr>
            <a:spLocks noGrp="1"/>
          </p:cNvSpPr>
          <p:nvPr>
            <p:ph type="sldNum" sz="quarter" idx="12"/>
          </p:nvPr>
        </p:nvSpPr>
        <p:spPr/>
        <p:txBody>
          <a:bodyPr>
            <a:normAutofit lnSpcReduction="10000"/>
          </a:bodyPr>
          <a:lstStyle/>
          <a:p>
            <a:fld id="{4FAB73BC-B049-4115-A692-8D63A059BFB8}" type="slidenum">
              <a:rPr lang="en-US" smtClean="0"/>
              <a:t>38</a:t>
            </a:fld>
            <a:endParaRPr lang="en-US"/>
          </a:p>
        </p:txBody>
      </p:sp>
      <p:sp>
        <p:nvSpPr>
          <p:cNvPr id="7" name="Title 1">
            <a:extLst>
              <a:ext uri="{FF2B5EF4-FFF2-40B4-BE49-F238E27FC236}">
                <a16:creationId xmlns:a16="http://schemas.microsoft.com/office/drawing/2014/main" id="{1B59ACA9-CD1A-A750-26E9-FC0B68FA82DE}"/>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Exclusions</a:t>
            </a:r>
          </a:p>
        </p:txBody>
      </p:sp>
      <p:sp>
        <p:nvSpPr>
          <p:cNvPr id="8" name="Content Placeholder 2">
            <a:extLst>
              <a:ext uri="{FF2B5EF4-FFF2-40B4-BE49-F238E27FC236}">
                <a16:creationId xmlns:a16="http://schemas.microsoft.com/office/drawing/2014/main" id="{BDCC5D5E-93B4-497E-21AF-DECA031FC7E2}"/>
              </a:ext>
            </a:extLst>
          </p:cNvPr>
          <p:cNvSpPr>
            <a:spLocks noGrp="1"/>
          </p:cNvSpPr>
          <p:nvPr>
            <p:ph idx="1"/>
          </p:nvPr>
        </p:nvSpPr>
        <p:spPr>
          <a:xfrm>
            <a:off x="141515" y="1688251"/>
            <a:ext cx="10493830" cy="4309778"/>
          </a:xfrm>
        </p:spPr>
        <p:txBody>
          <a:bodyPr vert="horz" lIns="45720" tIns="45720" rIns="45720" bIns="45720" rtlCol="0" anchor="t">
            <a:normAutofit/>
          </a:bodyPr>
          <a:lstStyle/>
          <a:p>
            <a:pPr marL="731486" lvl="1">
              <a:lnSpc>
                <a:spcPct val="107000"/>
              </a:lnSpc>
              <a:spcBef>
                <a:spcPts val="0"/>
              </a:spcBef>
              <a:spcAft>
                <a:spcPts val="0"/>
              </a:spcAft>
            </a:pPr>
            <a:r>
              <a:rPr lang="en-US" sz="2200">
                <a:effectLst/>
                <a:ea typeface="MS Mincho" panose="02020609040205080304" pitchFamily="49" charset="-128"/>
                <a:cs typeface="Times New Roman" panose="02020603050405020304" pitchFamily="18" charset="0"/>
              </a:rPr>
              <a:t>Excluded waters or features are not jurisdictional as “waters of the United States.” </a:t>
            </a:r>
          </a:p>
          <a:p>
            <a:pPr marL="731486" lvl="1">
              <a:lnSpc>
                <a:spcPct val="107000"/>
              </a:lnSpc>
              <a:spcBef>
                <a:spcPts val="0"/>
              </a:spcBef>
              <a:spcAft>
                <a:spcPts val="0"/>
              </a:spcAft>
            </a:pPr>
            <a:r>
              <a:rPr lang="en-US" sz="2200">
                <a:effectLst/>
                <a:ea typeface="MS Mincho" panose="02020609040205080304" pitchFamily="49" charset="-128"/>
                <a:cs typeface="Times New Roman" panose="02020603050405020304" pitchFamily="18" charset="0"/>
              </a:rPr>
              <a:t>The final rule includes the pre-2015 regulatory exclusions, with modifications: </a:t>
            </a:r>
          </a:p>
          <a:p>
            <a:pPr marL="1005792" lvl="2">
              <a:lnSpc>
                <a:spcPct val="107000"/>
              </a:lnSpc>
              <a:spcBef>
                <a:spcPts val="0"/>
              </a:spcBef>
              <a:spcAft>
                <a:spcPts val="0"/>
              </a:spcAft>
            </a:pPr>
            <a:r>
              <a:rPr lang="en-US" sz="2200">
                <a:ea typeface="MS Mincho" panose="02020609040205080304" pitchFamily="49" charset="-128"/>
                <a:cs typeface="Times New Roman" panose="02020603050405020304" pitchFamily="18" charset="0"/>
              </a:rPr>
              <a:t>Wa</a:t>
            </a:r>
            <a:r>
              <a:rPr lang="en-US" sz="2200">
                <a:effectLst/>
                <a:ea typeface="MS Mincho" panose="02020609040205080304" pitchFamily="49" charset="-128"/>
                <a:cs typeface="Times New Roman" panose="02020603050405020304" pitchFamily="18" charset="0"/>
              </a:rPr>
              <a:t>ste treatment exclusion, prior converted cropland exclusion </a:t>
            </a:r>
          </a:p>
          <a:p>
            <a:pPr marL="731486" lvl="1">
              <a:lnSpc>
                <a:spcPct val="107000"/>
              </a:lnSpc>
              <a:spcBef>
                <a:spcPts val="0"/>
              </a:spcBef>
              <a:spcAft>
                <a:spcPts val="0"/>
              </a:spcAft>
            </a:pPr>
            <a:r>
              <a:rPr lang="en-US" sz="2200">
                <a:effectLst/>
                <a:ea typeface="MS Mincho" panose="02020609040205080304" pitchFamily="49" charset="-128"/>
                <a:cs typeface="Times New Roman" panose="02020603050405020304" pitchFamily="18" charset="0"/>
              </a:rPr>
              <a:t>The final rule </a:t>
            </a:r>
            <a:r>
              <a:rPr lang="en-US" sz="2200">
                <a:solidFill>
                  <a:schemeClr val="tx1"/>
                </a:solidFill>
                <a:effectLst/>
                <a:ea typeface="MS Mincho" panose="02020609040205080304" pitchFamily="49" charset="-128"/>
                <a:cs typeface="Times New Roman" panose="02020603050405020304" pitchFamily="18" charset="0"/>
              </a:rPr>
              <a:t>includes regulatory exclusions for features that were “generally non-jurisdictional” under the pre-2015 regulatory regime: </a:t>
            </a:r>
          </a:p>
          <a:p>
            <a:pPr marL="1005792" lvl="2">
              <a:lnSpc>
                <a:spcPct val="107000"/>
              </a:lnSpc>
              <a:spcBef>
                <a:spcPts val="0"/>
              </a:spcBef>
              <a:spcAft>
                <a:spcPts val="0"/>
              </a:spcAft>
            </a:pPr>
            <a:r>
              <a:rPr lang="en-US" sz="2200">
                <a:ea typeface="MS Mincho" panose="02020609040205080304" pitchFamily="49" charset="-128"/>
                <a:cs typeface="Times New Roman" panose="02020603050405020304" pitchFamily="18" charset="0"/>
              </a:rPr>
              <a:t>C</a:t>
            </a:r>
            <a:r>
              <a:rPr lang="en-US" sz="2200">
                <a:effectLst/>
                <a:ea typeface="MS Mincho" panose="02020609040205080304" pitchFamily="49" charset="-128"/>
                <a:cs typeface="Times New Roman" panose="02020603050405020304" pitchFamily="18" charset="0"/>
              </a:rPr>
              <a:t>ertain ditches, certain artificially </a:t>
            </a:r>
            <a:r>
              <a:rPr lang="en-US" sz="2200">
                <a:ea typeface="MS Mincho" panose="02020609040205080304" pitchFamily="49" charset="-128"/>
                <a:cs typeface="Times New Roman" panose="02020603050405020304" pitchFamily="18" charset="0"/>
              </a:rPr>
              <a:t>irrigated areas, certain artificial lakes and ponds, certain artificial reflecting and swimming pools, certain waterfilled depressions, certain swales and erosional features</a:t>
            </a:r>
            <a:endParaRPr lang="en-US" sz="2200" b="1"/>
          </a:p>
          <a:p>
            <a:pPr marL="274308" lvl="1" indent="0">
              <a:buNone/>
            </a:pPr>
            <a:endParaRPr lang="en-US" sz="1800" b="1"/>
          </a:p>
          <a:p>
            <a:pPr marL="0" indent="0">
              <a:buNone/>
            </a:pPr>
            <a:endParaRPr lang="en-US" sz="2000">
              <a:latin typeface="+mj-lt"/>
            </a:endParaRPr>
          </a:p>
          <a:p>
            <a:pPr marL="662906" lvl="1" indent="-342882"/>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Tree>
    <p:extLst>
      <p:ext uri="{BB962C8B-B14F-4D97-AF65-F5344CB8AC3E}">
        <p14:creationId xmlns:p14="http://schemas.microsoft.com/office/powerpoint/2010/main" val="35899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CB145D-DA7B-7EFF-253F-323542CA1B54}"/>
              </a:ext>
            </a:extLst>
          </p:cNvPr>
          <p:cNvSpPr>
            <a:spLocks noGrp="1"/>
          </p:cNvSpPr>
          <p:nvPr>
            <p:ph type="sldNum" sz="quarter" idx="12"/>
          </p:nvPr>
        </p:nvSpPr>
        <p:spPr/>
        <p:txBody>
          <a:bodyPr>
            <a:normAutofit lnSpcReduction="10000"/>
          </a:bodyPr>
          <a:lstStyle/>
          <a:p>
            <a:fld id="{4FAB73BC-B049-4115-A692-8D63A059BFB8}" type="slidenum">
              <a:rPr lang="en-US" smtClean="0"/>
              <a:t>39</a:t>
            </a:fld>
            <a:endParaRPr lang="en-US"/>
          </a:p>
        </p:txBody>
      </p:sp>
      <p:sp>
        <p:nvSpPr>
          <p:cNvPr id="5" name="Title 1">
            <a:extLst>
              <a:ext uri="{FF2B5EF4-FFF2-40B4-BE49-F238E27FC236}">
                <a16:creationId xmlns:a16="http://schemas.microsoft.com/office/drawing/2014/main" id="{20F92685-A68F-E093-21A0-32F83404BAB0}"/>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(b)(1) Exclusion: Waste Treatment Systems</a:t>
            </a:r>
          </a:p>
        </p:txBody>
      </p:sp>
      <p:sp>
        <p:nvSpPr>
          <p:cNvPr id="6" name="Content Placeholder 2">
            <a:extLst>
              <a:ext uri="{FF2B5EF4-FFF2-40B4-BE49-F238E27FC236}">
                <a16:creationId xmlns:a16="http://schemas.microsoft.com/office/drawing/2014/main" id="{31098DD5-A213-B459-3DD3-D2EB86E3938C}"/>
              </a:ext>
            </a:extLst>
          </p:cNvPr>
          <p:cNvSpPr>
            <a:spLocks noGrp="1"/>
          </p:cNvSpPr>
          <p:nvPr>
            <p:ph idx="1"/>
          </p:nvPr>
        </p:nvSpPr>
        <p:spPr>
          <a:xfrm>
            <a:off x="622855" y="1937657"/>
            <a:ext cx="10447919" cy="4125686"/>
          </a:xfrm>
        </p:spPr>
        <p:txBody>
          <a:bodyPr vert="horz" lIns="45720" tIns="45720" rIns="45720" bIns="45720" rtlCol="0" anchor="t">
            <a:normAutofit/>
          </a:bodyPr>
          <a:lstStyle/>
          <a:p>
            <a:r>
              <a:rPr lang="en-US" sz="2400" dirty="0">
                <a:latin typeface="+mj-lt"/>
              </a:rPr>
              <a:t>The final rule text </a:t>
            </a:r>
            <a:r>
              <a:rPr lang="en-US" sz="2400" dirty="0">
                <a:latin typeface="+mj-lt"/>
                <a:ea typeface="MS Mincho" panose="02020609040205080304" pitchFamily="49" charset="-128"/>
                <a:cs typeface="Times New Roman" panose="02020603050405020304" pitchFamily="18" charset="0"/>
              </a:rPr>
              <a:t>excludes w</a:t>
            </a:r>
            <a:r>
              <a:rPr lang="en-US" sz="2400" dirty="0">
                <a:effectLst/>
                <a:latin typeface="+mj-lt"/>
                <a:ea typeface="MS Mincho" panose="02020609040205080304" pitchFamily="49" charset="-128"/>
                <a:cs typeface="Times New Roman" panose="02020603050405020304" pitchFamily="18" charset="0"/>
              </a:rPr>
              <a:t>aste treatment systems, including treatment ponds or lagoons, designed to meet the requirements of the Clean Water Act. </a:t>
            </a:r>
            <a:endParaRPr lang="en-US" sz="2400" dirty="0">
              <a:effectLst/>
              <a:latin typeface="+mj-lt"/>
              <a:ea typeface="Calibri" panose="020F0502020204030204" pitchFamily="34" charset="0"/>
              <a:cs typeface="Arial" panose="020B0604020202020204" pitchFamily="34" charset="0"/>
            </a:endParaRPr>
          </a:p>
          <a:p>
            <a:r>
              <a:rPr lang="en-US" sz="2400" dirty="0">
                <a:latin typeface="+mj-lt"/>
              </a:rPr>
              <a:t>The final rule preamble provides clarification on implementation: </a:t>
            </a:r>
            <a:endParaRPr lang="en-US" sz="2400" dirty="0">
              <a:solidFill>
                <a:srgbClr val="000000"/>
              </a:solidFill>
              <a:latin typeface="+mj-lt"/>
            </a:endParaRPr>
          </a:p>
          <a:p>
            <a:pPr lvl="1"/>
            <a:r>
              <a:rPr lang="en-US" sz="2400" dirty="0">
                <a:solidFill>
                  <a:srgbClr val="000000"/>
                </a:solidFill>
                <a:latin typeface="+mj-lt"/>
              </a:rPr>
              <a:t>Excluded waste treatment systems do not sever upstream jurisdiction. </a:t>
            </a:r>
          </a:p>
          <a:p>
            <a:pPr lvl="1"/>
            <a:r>
              <a:rPr lang="en-US" sz="2400" dirty="0">
                <a:solidFill>
                  <a:srgbClr val="000000"/>
                </a:solidFill>
                <a:latin typeface="+mj-lt"/>
              </a:rPr>
              <a:t>The exclusion is generally available only to the permittee using the system for the treatment function for which such system was designed. </a:t>
            </a:r>
          </a:p>
          <a:p>
            <a:pPr marL="0" indent="0">
              <a:buNone/>
            </a:pPr>
            <a:endParaRPr lang="en-US" sz="2000" dirty="0">
              <a:latin typeface="+mj-lt"/>
            </a:endParaRPr>
          </a:p>
          <a:p>
            <a:pPr marL="662906" lvl="1" indent="-342882"/>
            <a:endParaRPr lang="en-US" sz="1800" dirty="0">
              <a:solidFill>
                <a:srgbClr val="FF0000"/>
              </a:solidFill>
            </a:endParaRPr>
          </a:p>
          <a:p>
            <a:pPr marL="320024" lvl="1" indent="0">
              <a:buNone/>
            </a:pPr>
            <a:endParaRPr lang="en-US" sz="1800" dirty="0">
              <a:solidFill>
                <a:srgbClr val="FF0000"/>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320024" lvl="1" indent="0">
              <a:buNone/>
            </a:pPr>
            <a:endParaRPr lang="en-US" b="1" dirty="0">
              <a:solidFill>
                <a:schemeClr val="tx1"/>
              </a:solidFill>
            </a:endParaRPr>
          </a:p>
          <a:p>
            <a:pPr marL="45718" indent="0">
              <a:spcBef>
                <a:spcPct val="50000"/>
              </a:spcBef>
              <a:buSzPct val="120000"/>
              <a:buNone/>
            </a:pPr>
            <a:endParaRPr lang="en-US" dirty="0">
              <a:latin typeface="Calibri"/>
              <a:ea typeface="+mn-lt"/>
              <a:cs typeface="+mn-lt"/>
            </a:endParaRPr>
          </a:p>
        </p:txBody>
      </p:sp>
    </p:spTree>
    <p:extLst>
      <p:ext uri="{BB962C8B-B14F-4D97-AF65-F5344CB8AC3E}">
        <p14:creationId xmlns:p14="http://schemas.microsoft.com/office/powerpoint/2010/main" val="4271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169988"/>
            <a:ext cx="8229600" cy="5289550"/>
          </a:xfrm>
        </p:spPr>
        <p:txBody>
          <a:bodyPr/>
          <a:lstStyle/>
          <a:p>
            <a:pPr marL="914400" lvl="2" indent="0">
              <a:buNone/>
            </a:pPr>
            <a:r>
              <a:rPr lang="en-US" sz="1600" dirty="0"/>
              <a:t>		  </a:t>
            </a:r>
          </a:p>
        </p:txBody>
      </p:sp>
      <p:sp>
        <p:nvSpPr>
          <p:cNvPr id="6" name="Title 1"/>
          <p:cNvSpPr txBox="1">
            <a:spLocks/>
          </p:cNvSpPr>
          <p:nvPr/>
        </p:nvSpPr>
        <p:spPr>
          <a:xfrm>
            <a:off x="1911030" y="685800"/>
            <a:ext cx="8229600" cy="1295400"/>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r>
              <a:rPr lang="en-US" sz="4000" b="1" dirty="0">
                <a:effectLst/>
                <a:latin typeface="Times New Roman" panose="02020603050405020304" pitchFamily="18" charset="0"/>
                <a:cs typeface="Times New Roman" panose="02020603050405020304" pitchFamily="18" charset="0"/>
              </a:rPr>
              <a:t>Many Regulations Incorporate the “Waters of the US” Definition </a:t>
            </a:r>
            <a:endParaRPr lang="en-US" sz="4000" b="1" kern="0" dirty="0">
              <a:effectLst/>
              <a:latin typeface="Times New Roman" panose="02020603050405020304" pitchFamily="18" charset="0"/>
              <a:cs typeface="Times New Roman" panose="02020603050405020304" pitchFamily="18" charset="0"/>
            </a:endParaRPr>
          </a:p>
        </p:txBody>
      </p:sp>
      <p:sp>
        <p:nvSpPr>
          <p:cNvPr id="2" name="Rectangle 1"/>
          <p:cNvSpPr/>
          <p:nvPr/>
        </p:nvSpPr>
        <p:spPr>
          <a:xfrm>
            <a:off x="1371600" y="2133600"/>
            <a:ext cx="9829800" cy="4632037"/>
          </a:xfrm>
          <a:prstGeom prst="rect">
            <a:avLst/>
          </a:prstGeom>
        </p:spPr>
        <p:txBody>
          <a:bodyPr wrap="square">
            <a:spAutoFit/>
          </a:bodyPr>
          <a:lstStyle/>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33 CFR Part 328 -  Army COE Section 404 Regulations</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110 -  Discharge of Oil</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112 -  Oil Pollution Prevention </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116 -  Designation of Hazardous Substance</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117 -  Determination of Reportable Quantities for Hazardous Substances</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122 -  EPA Administered Permit Programs: NPDES </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230 -  Section 404(b)(1) Guidelines</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232 -  404 Program Definitions; 404 Exempt Activities </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300 -  National Oil and Hazardous Substances Pollution</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300 (App E) -  Oil Spill Response</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302 -  Designation, Reportable Quantities, and Notification</a:t>
            </a:r>
          </a:p>
          <a:p>
            <a:pPr marL="742950" lvl="1" indent="-285750">
              <a:spcBef>
                <a:spcPts val="600"/>
              </a:spcBef>
              <a:buClr>
                <a:schemeClr val="accent2"/>
              </a:buCl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40 CFR Part 401 -  General Provisions</a:t>
            </a:r>
          </a:p>
        </p:txBody>
      </p:sp>
    </p:spTree>
    <p:extLst>
      <p:ext uri="{BB962C8B-B14F-4D97-AF65-F5344CB8AC3E}">
        <p14:creationId xmlns:p14="http://schemas.microsoft.com/office/powerpoint/2010/main" val="428582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E7CDF8-62A4-BF91-BE88-880333A9948E}"/>
              </a:ext>
            </a:extLst>
          </p:cNvPr>
          <p:cNvSpPr>
            <a:spLocks noGrp="1"/>
          </p:cNvSpPr>
          <p:nvPr>
            <p:ph type="sldNum" sz="quarter" idx="12"/>
          </p:nvPr>
        </p:nvSpPr>
        <p:spPr/>
        <p:txBody>
          <a:bodyPr>
            <a:normAutofit lnSpcReduction="10000"/>
          </a:bodyPr>
          <a:lstStyle/>
          <a:p>
            <a:fld id="{4FAB73BC-B049-4115-A692-8D63A059BFB8}" type="slidenum">
              <a:rPr lang="en-US" smtClean="0"/>
              <a:t>40</a:t>
            </a:fld>
            <a:endParaRPr lang="en-US"/>
          </a:p>
        </p:txBody>
      </p:sp>
      <p:sp>
        <p:nvSpPr>
          <p:cNvPr id="5" name="Title 1">
            <a:extLst>
              <a:ext uri="{FF2B5EF4-FFF2-40B4-BE49-F238E27FC236}">
                <a16:creationId xmlns:a16="http://schemas.microsoft.com/office/drawing/2014/main" id="{B1FD6551-3E69-B45D-D718-AA4063145CF7}"/>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(b)(2) Exclusion: Prior Converted Cropland</a:t>
            </a:r>
          </a:p>
        </p:txBody>
      </p:sp>
      <p:sp>
        <p:nvSpPr>
          <p:cNvPr id="6" name="Content Placeholder 2">
            <a:extLst>
              <a:ext uri="{FF2B5EF4-FFF2-40B4-BE49-F238E27FC236}">
                <a16:creationId xmlns:a16="http://schemas.microsoft.com/office/drawing/2014/main" id="{9A90F1B0-9A71-FAE1-E094-873B571270B2}"/>
              </a:ext>
            </a:extLst>
          </p:cNvPr>
          <p:cNvSpPr>
            <a:spLocks noGrp="1"/>
          </p:cNvSpPr>
          <p:nvPr>
            <p:ph idx="1"/>
          </p:nvPr>
        </p:nvSpPr>
        <p:spPr>
          <a:xfrm>
            <a:off x="435429" y="1688251"/>
            <a:ext cx="9851571" cy="4843180"/>
          </a:xfrm>
        </p:spPr>
        <p:txBody>
          <a:bodyPr vert="horz" lIns="45720" tIns="45720" rIns="45720" bIns="45720" rtlCol="0" anchor="t">
            <a:normAutofit/>
          </a:bodyPr>
          <a:lstStyle/>
          <a:p>
            <a:pPr marL="274308" lvl="1" indent="0">
              <a:buNone/>
            </a:pPr>
            <a:endParaRPr lang="en-US" sz="2200">
              <a:solidFill>
                <a:srgbClr val="000000"/>
              </a:solidFill>
              <a:latin typeface="+mj-lt"/>
            </a:endParaRPr>
          </a:p>
          <a:p>
            <a:pPr lvl="1"/>
            <a:r>
              <a:rPr lang="en-US" sz="2400"/>
              <a:t>The final rule exclusion for prior converted cropland only covers </a:t>
            </a:r>
            <a:r>
              <a:rPr lang="en-US" sz="2400" b="1" u="sng"/>
              <a:t>wetlands</a:t>
            </a:r>
            <a:r>
              <a:rPr lang="en-US" sz="2400"/>
              <a:t>. </a:t>
            </a:r>
          </a:p>
          <a:p>
            <a:pPr lvl="1"/>
            <a:r>
              <a:rPr lang="en-US" sz="2400"/>
              <a:t>Wetlands can be covered under the prior converted cropland exclusion if they meet USDA’s longstanding definition of prior converted cropland. </a:t>
            </a:r>
          </a:p>
          <a:p>
            <a:pPr lvl="1"/>
            <a:r>
              <a:rPr lang="en-US" sz="2400"/>
              <a:t>Prior converted cropland loses its exclusion status if there is a “change in use” – meaning the area is no longer available for the production of an agricultural commodity. </a:t>
            </a:r>
          </a:p>
          <a:p>
            <a:pPr marL="274308" lvl="1" indent="0">
              <a:buNone/>
            </a:pPr>
            <a:endParaRPr lang="en-US" sz="1800" b="1"/>
          </a:p>
          <a:p>
            <a:pPr marL="0" indent="0">
              <a:buNone/>
            </a:pPr>
            <a:endParaRPr lang="en-US" sz="2000">
              <a:latin typeface="+mj-lt"/>
            </a:endParaRPr>
          </a:p>
          <a:p>
            <a:pPr marL="662906" lvl="1" indent="-342882"/>
            <a:endParaRPr lang="en-US" sz="1800">
              <a:solidFill>
                <a:srgbClr val="FF0000"/>
              </a:solidFill>
            </a:endParaRPr>
          </a:p>
          <a:p>
            <a:pPr marL="320024" lvl="1" indent="0">
              <a:buNone/>
            </a:pPr>
            <a:endParaRPr lang="en-US" sz="1800">
              <a:solidFill>
                <a:srgbClr val="FF0000"/>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45718" indent="0">
              <a:buNone/>
            </a:pPr>
            <a:endParaRPr lang="en-US" b="1">
              <a:solidFill>
                <a:schemeClr val="tx1"/>
              </a:solidFill>
            </a:endParaRPr>
          </a:p>
          <a:p>
            <a:pPr marL="320024" lvl="1" indent="0">
              <a:buNone/>
            </a:pPr>
            <a:endParaRPr lang="en-US" b="1">
              <a:solidFill>
                <a:schemeClr val="tx1"/>
              </a:solidFill>
            </a:endParaRPr>
          </a:p>
          <a:p>
            <a:pPr marL="45718" indent="0">
              <a:spcBef>
                <a:spcPct val="50000"/>
              </a:spcBef>
              <a:buSzPct val="120000"/>
              <a:buNone/>
            </a:pPr>
            <a:endParaRPr lang="en-US">
              <a:latin typeface="Calibri"/>
              <a:ea typeface="+mn-lt"/>
              <a:cs typeface="+mn-lt"/>
            </a:endParaRPr>
          </a:p>
        </p:txBody>
      </p:sp>
    </p:spTree>
    <p:extLst>
      <p:ext uri="{BB962C8B-B14F-4D97-AF65-F5344CB8AC3E}">
        <p14:creationId xmlns:p14="http://schemas.microsoft.com/office/powerpoint/2010/main" val="186415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992F84-6764-6183-8821-5D9B98B01374}"/>
              </a:ext>
            </a:extLst>
          </p:cNvPr>
          <p:cNvSpPr>
            <a:spLocks noGrp="1"/>
          </p:cNvSpPr>
          <p:nvPr>
            <p:ph type="sldNum" sz="quarter" idx="12"/>
          </p:nvPr>
        </p:nvSpPr>
        <p:spPr/>
        <p:txBody>
          <a:bodyPr>
            <a:normAutofit lnSpcReduction="10000"/>
          </a:bodyPr>
          <a:lstStyle/>
          <a:p>
            <a:fld id="{4FAB73BC-B049-4115-A692-8D63A059BFB8}" type="slidenum">
              <a:rPr lang="en-US" smtClean="0"/>
              <a:t>41</a:t>
            </a:fld>
            <a:endParaRPr lang="en-US"/>
          </a:p>
        </p:txBody>
      </p:sp>
      <p:sp>
        <p:nvSpPr>
          <p:cNvPr id="5" name="Title 1">
            <a:extLst>
              <a:ext uri="{FF2B5EF4-FFF2-40B4-BE49-F238E27FC236}">
                <a16:creationId xmlns:a16="http://schemas.microsoft.com/office/drawing/2014/main" id="{1FD61405-D542-CA9D-4C6F-0435FE6D2887}"/>
              </a:ext>
            </a:extLst>
          </p:cNvPr>
          <p:cNvSpPr>
            <a:spLocks noGrp="1"/>
          </p:cNvSpPr>
          <p:nvPr>
            <p:ph type="title"/>
          </p:nvPr>
        </p:nvSpPr>
        <p:spPr>
          <a:xfrm>
            <a:off x="622854" y="533107"/>
            <a:ext cx="10188271" cy="889023"/>
          </a:xfrm>
        </p:spPr>
        <p:txBody>
          <a:bodyPr>
            <a:normAutofit/>
          </a:bodyPr>
          <a:lstStyle/>
          <a:p>
            <a:r>
              <a:rPr lang="en-US" sz="3600" b="1">
                <a:cs typeface="Calibri" panose="020F0502020204030204" pitchFamily="34" charset="0"/>
              </a:rPr>
              <a:t>(b)(3) – (b)(8) Exclusions</a:t>
            </a:r>
          </a:p>
        </p:txBody>
      </p:sp>
      <p:sp>
        <p:nvSpPr>
          <p:cNvPr id="6" name="Content Placeholder 2">
            <a:extLst>
              <a:ext uri="{FF2B5EF4-FFF2-40B4-BE49-F238E27FC236}">
                <a16:creationId xmlns:a16="http://schemas.microsoft.com/office/drawing/2014/main" id="{4F388706-602A-D13A-A96E-139A479C80DA}"/>
              </a:ext>
            </a:extLst>
          </p:cNvPr>
          <p:cNvSpPr>
            <a:spLocks noGrp="1"/>
          </p:cNvSpPr>
          <p:nvPr>
            <p:ph idx="1"/>
          </p:nvPr>
        </p:nvSpPr>
        <p:spPr>
          <a:xfrm>
            <a:off x="622853" y="1688251"/>
            <a:ext cx="10012491" cy="4843180"/>
          </a:xfrm>
        </p:spPr>
        <p:txBody>
          <a:bodyPr vert="horz" lIns="45720" tIns="45720" rIns="45720" bIns="45720" rtlCol="0" anchor="t">
            <a:normAutofit/>
          </a:bodyPr>
          <a:lstStyle/>
          <a:p>
            <a:pPr marL="285737" lvl="1" indent="-285737"/>
            <a:r>
              <a:rPr lang="en-US" sz="1800" dirty="0"/>
              <a:t>The final rule text specifies that features considered “generally non-jurisdictional” in the preamble to the pre-2015 regulations and in the pre-2015 guidance are excluded. </a:t>
            </a:r>
          </a:p>
          <a:p>
            <a:pPr marL="457178">
              <a:lnSpc>
                <a:spcPct val="107000"/>
              </a:lnSpc>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D</a:t>
            </a:r>
            <a:r>
              <a:rPr lang="en-US" dirty="0">
                <a:effectLst/>
                <a:latin typeface="Times New Roman" panose="02020603050405020304" pitchFamily="18" charset="0"/>
                <a:ea typeface="Calibri" panose="020F0502020204030204" pitchFamily="34" charset="0"/>
                <a:cs typeface="Times New Roman" panose="02020603050405020304" pitchFamily="18" charset="0"/>
              </a:rPr>
              <a:t>itches (including roadside ditches) excavated wholly in and draining only dry land and that do not carry a relatively permanent flow of water;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178">
              <a:lnSpc>
                <a:spcPct val="107000"/>
              </a:lnSpc>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A</a:t>
            </a:r>
            <a:r>
              <a:rPr lang="en-US" dirty="0">
                <a:effectLst/>
                <a:latin typeface="Times New Roman" panose="02020603050405020304" pitchFamily="18" charset="0"/>
                <a:ea typeface="Calibri" panose="020F0502020204030204" pitchFamily="34" charset="0"/>
                <a:cs typeface="Times New Roman" panose="02020603050405020304" pitchFamily="18" charset="0"/>
              </a:rPr>
              <a:t>rtificially irrigated areas that would revert to dry land if the irrigation ceased;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178">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Artificial lakes or ponds created by excavating or diking dry land to collect and retain water and which are used exclusively for such purposes as stock watering, irrigation, settling basins, or rice growing;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178">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Artificial reflecting or swimming pools or other small ornamental bodies of water created by excavating or diking dry land to retain water for primarily aesthetic reasons;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178">
              <a:lnSpc>
                <a:spcPct val="107000"/>
              </a:lnSpc>
              <a:spcBef>
                <a:spcPts val="0"/>
              </a:spcBef>
              <a:spcAft>
                <a:spcPts val="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W</a:t>
            </a:r>
            <a:r>
              <a:rPr lang="en-US" dirty="0">
                <a:effectLst/>
                <a:latin typeface="Times New Roman" panose="02020603050405020304" pitchFamily="18" charset="0"/>
                <a:ea typeface="Calibri" panose="020F0502020204030204" pitchFamily="34" charset="0"/>
                <a:cs typeface="Times New Roman" panose="02020603050405020304" pitchFamily="18" charset="0"/>
              </a:rPr>
              <a:t>aterfilled depressions created in dry land incidental to construction activity and pits excavated in dry land for the purpose of obtaining fill, sand, or gravel unless and until the construction or excavation operation is abandoned and the resulting body of water meets the definition of waters of the United States; and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178">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Swales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and erosional features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e.g.</a:t>
            </a:r>
            <a:r>
              <a:rPr lang="en-US" dirty="0">
                <a:effectLst/>
                <a:latin typeface="Times New Roman" panose="02020603050405020304" pitchFamily="18" charset="0"/>
                <a:ea typeface="Calibri" panose="020F0502020204030204" pitchFamily="34" charset="0"/>
                <a:cs typeface="Times New Roman" panose="02020603050405020304" pitchFamily="18" charset="0"/>
              </a:rPr>
              <a:t>, gullies, small washes) characterized by low volume, infrequent, or short duration flow.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560043" lvl="2" indent="-285737"/>
            <a:endParaRPr lang="en-US" sz="1600" b="1" dirty="0"/>
          </a:p>
          <a:p>
            <a:pPr lvl="1"/>
            <a:endParaRPr lang="en-US" sz="1800" b="1" dirty="0"/>
          </a:p>
          <a:p>
            <a:pPr marL="0" indent="0">
              <a:buNone/>
            </a:pPr>
            <a:endParaRPr lang="en-US" sz="2000" dirty="0">
              <a:latin typeface="+mj-lt"/>
            </a:endParaRPr>
          </a:p>
          <a:p>
            <a:pPr marL="662906" lvl="1" indent="-342882"/>
            <a:endParaRPr lang="en-US" sz="1800" dirty="0">
              <a:solidFill>
                <a:srgbClr val="FF0000"/>
              </a:solidFill>
            </a:endParaRPr>
          </a:p>
          <a:p>
            <a:pPr marL="320024" lvl="1" indent="0">
              <a:buNone/>
            </a:pPr>
            <a:endParaRPr lang="en-US" sz="1800" dirty="0">
              <a:solidFill>
                <a:srgbClr val="FF0000"/>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45718" indent="0">
              <a:buNone/>
            </a:pPr>
            <a:endParaRPr lang="en-US" b="1" dirty="0">
              <a:solidFill>
                <a:schemeClr val="tx1"/>
              </a:solidFill>
            </a:endParaRPr>
          </a:p>
          <a:p>
            <a:pPr marL="320024" lvl="1" indent="0">
              <a:buNone/>
            </a:pPr>
            <a:endParaRPr lang="en-US" b="1" dirty="0">
              <a:solidFill>
                <a:schemeClr val="tx1"/>
              </a:solidFill>
            </a:endParaRPr>
          </a:p>
          <a:p>
            <a:pPr marL="45718" indent="0">
              <a:spcBef>
                <a:spcPct val="50000"/>
              </a:spcBef>
              <a:buSzPct val="120000"/>
              <a:buNone/>
            </a:pPr>
            <a:endParaRPr lang="en-US" dirty="0">
              <a:latin typeface="Calibri"/>
              <a:ea typeface="+mn-lt"/>
              <a:cs typeface="+mn-lt"/>
            </a:endParaRPr>
          </a:p>
        </p:txBody>
      </p:sp>
    </p:spTree>
    <p:extLst>
      <p:ext uri="{BB962C8B-B14F-4D97-AF65-F5344CB8AC3E}">
        <p14:creationId xmlns:p14="http://schemas.microsoft.com/office/powerpoint/2010/main" val="353466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9FF0-254D-4C2A-B16B-2BDD45FF8AA0}"/>
              </a:ext>
            </a:extLst>
          </p:cNvPr>
          <p:cNvSpPr>
            <a:spLocks noGrp="1"/>
          </p:cNvSpPr>
          <p:nvPr>
            <p:ph type="title"/>
          </p:nvPr>
        </p:nvSpPr>
        <p:spPr>
          <a:xfrm>
            <a:off x="684929" y="0"/>
            <a:ext cx="9692640" cy="1325562"/>
          </a:xfrm>
        </p:spPr>
        <p:txBody>
          <a:bodyPr>
            <a:normAutofit/>
          </a:bodyPr>
          <a:lstStyle/>
          <a:p>
            <a:r>
              <a:rPr lang="en-US" sz="3600" b="1"/>
              <a:t>Effects of the Final Rule</a:t>
            </a:r>
          </a:p>
        </p:txBody>
      </p:sp>
      <p:sp>
        <p:nvSpPr>
          <p:cNvPr id="3" name="Content Placeholder 2">
            <a:extLst>
              <a:ext uri="{FF2B5EF4-FFF2-40B4-BE49-F238E27FC236}">
                <a16:creationId xmlns:a16="http://schemas.microsoft.com/office/drawing/2014/main" id="{923CC92A-AC31-4C1E-928F-34701C868DD6}"/>
              </a:ext>
            </a:extLst>
          </p:cNvPr>
          <p:cNvSpPr>
            <a:spLocks noGrp="1"/>
          </p:cNvSpPr>
          <p:nvPr>
            <p:ph idx="1"/>
          </p:nvPr>
        </p:nvSpPr>
        <p:spPr>
          <a:xfrm>
            <a:off x="684929" y="1668466"/>
            <a:ext cx="9090441" cy="4351337"/>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Pursuant to Executive Orders 12866 (Regulatory Planning and Review) and 13563 (Improving Regulation and Regulatory Review), the agencies have prepared an Economic Analysis (EA) to inform the public of potential effects associated with this rulemaking.</a:t>
            </a:r>
            <a:endParaRPr lang="en-US" sz="20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ea typeface="Times New Roman" panose="02020603050405020304" pitchFamily="18" charset="0"/>
              </a:rPr>
              <a:t>In comparison to the pre-2015 regulatory regime, the agencies’ primary estimate is that the final rule will have </a:t>
            </a:r>
            <a:r>
              <a:rPr lang="en-US" sz="2000" i="1" dirty="0">
                <a:effectLst/>
                <a:ea typeface="Times New Roman" panose="02020603050405020304" pitchFamily="18" charset="0"/>
              </a:rPr>
              <a:t>de minimis </a:t>
            </a:r>
            <a:r>
              <a:rPr lang="en-US" sz="2000" dirty="0">
                <a:effectLst/>
                <a:ea typeface="Times New Roman" panose="02020603050405020304" pitchFamily="18" charset="0"/>
              </a:rPr>
              <a:t>impact.</a:t>
            </a:r>
            <a:endParaRPr lang="en-US" sz="20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000" dirty="0">
                <a:effectLst/>
                <a:ea typeface="Times New Roman" panose="02020603050405020304" pitchFamily="18" charset="0"/>
              </a:rPr>
              <a:t>The agencies expect that there will be a slight and unquantifiable increase in waters being found to be jurisdictional under the final rule in comparison to the pre-2015 regulatory regime. </a:t>
            </a:r>
          </a:p>
          <a:p>
            <a:pPr marL="742950" marR="0" lvl="1" indent="-285750">
              <a:spcBef>
                <a:spcPts val="0"/>
              </a:spcBef>
              <a:spcAft>
                <a:spcPts val="0"/>
              </a:spcAft>
              <a:buFont typeface="Courier New" panose="02070309020205020404" pitchFamily="49" charset="0"/>
              <a:buChar char="o"/>
            </a:pPr>
            <a:r>
              <a:rPr lang="en-US" sz="2000" dirty="0">
                <a:effectLst/>
                <a:ea typeface="Times New Roman" panose="02020603050405020304" pitchFamily="18" charset="0"/>
              </a:rPr>
              <a:t>These increases are related to implementation of the relatively permanent standard and the significant nexus standard. </a:t>
            </a:r>
            <a:endParaRPr lang="en-US" sz="2000" dirty="0">
              <a:effectLst/>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F86484B-B166-4535-8788-B2E900404ADA}"/>
              </a:ext>
            </a:extLst>
          </p:cNvPr>
          <p:cNvSpPr>
            <a:spLocks noGrp="1"/>
          </p:cNvSpPr>
          <p:nvPr>
            <p:ph type="sldNum" sz="quarter" idx="12"/>
          </p:nvPr>
        </p:nvSpPr>
        <p:spPr/>
        <p:txBody>
          <a:bodyPr>
            <a:normAutofit lnSpcReduction="10000"/>
          </a:bodyPr>
          <a:lstStyle/>
          <a:p>
            <a:fld id="{4FAB73BC-B049-4115-A692-8D63A059BFB8}" type="slidenum">
              <a:rPr lang="en-US" smtClean="0"/>
              <a:t>42</a:t>
            </a:fld>
            <a:endParaRPr lang="en-US"/>
          </a:p>
        </p:txBody>
      </p:sp>
    </p:spTree>
    <p:extLst>
      <p:ext uri="{BB962C8B-B14F-4D97-AF65-F5344CB8AC3E}">
        <p14:creationId xmlns:p14="http://schemas.microsoft.com/office/powerpoint/2010/main" val="24498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F94A-5D37-442C-87AB-617AE674C46E}"/>
              </a:ext>
            </a:extLst>
          </p:cNvPr>
          <p:cNvSpPr>
            <a:spLocks noGrp="1"/>
          </p:cNvSpPr>
          <p:nvPr>
            <p:ph type="title"/>
          </p:nvPr>
        </p:nvSpPr>
        <p:spPr>
          <a:xfrm>
            <a:off x="713232" y="409303"/>
            <a:ext cx="9692640" cy="929640"/>
          </a:xfrm>
        </p:spPr>
        <p:txBody>
          <a:bodyPr>
            <a:normAutofit/>
          </a:bodyPr>
          <a:lstStyle/>
          <a:p>
            <a:r>
              <a:rPr lang="en-US" sz="3600" b="1"/>
              <a:t>Technical Support Document</a:t>
            </a:r>
          </a:p>
        </p:txBody>
      </p:sp>
      <p:sp>
        <p:nvSpPr>
          <p:cNvPr id="3" name="Content Placeholder 2">
            <a:extLst>
              <a:ext uri="{FF2B5EF4-FFF2-40B4-BE49-F238E27FC236}">
                <a16:creationId xmlns:a16="http://schemas.microsoft.com/office/drawing/2014/main" id="{AD265E7F-E270-4DD7-8B75-6873330B0CD3}"/>
              </a:ext>
            </a:extLst>
          </p:cNvPr>
          <p:cNvSpPr>
            <a:spLocks noGrp="1"/>
          </p:cNvSpPr>
          <p:nvPr>
            <p:ph idx="1"/>
          </p:nvPr>
        </p:nvSpPr>
        <p:spPr>
          <a:xfrm>
            <a:off x="880872" y="1820869"/>
            <a:ext cx="8595360" cy="4351337"/>
          </a:xfrm>
        </p:spPr>
        <p:txBody>
          <a:bodyPr>
            <a:normAutofit/>
          </a:bodyPr>
          <a:lstStyle/>
          <a:p>
            <a:r>
              <a:rPr lang="en-US" sz="2000" dirty="0"/>
              <a:t>The Technical Support Document provides additional detail on the existing scientific literature and technical information in support of the final rule.</a:t>
            </a:r>
          </a:p>
          <a:p>
            <a:r>
              <a:rPr lang="en-US" sz="2000" dirty="0"/>
              <a:t>The document utilizes the 2015 Science Report, </a:t>
            </a:r>
            <a:r>
              <a:rPr lang="en-US" sz="2000" i="1" dirty="0"/>
              <a:t>Connectivity of Streams and Wetlands to Downstream Waters: A Review and Synthesis of the Scientific Evidence</a:t>
            </a:r>
            <a:r>
              <a:rPr lang="en-US" sz="2000" dirty="0"/>
              <a:t>.</a:t>
            </a:r>
          </a:p>
          <a:p>
            <a:r>
              <a:rPr lang="en-US" sz="2000" dirty="0"/>
              <a:t>The agencies also reviewed and summarized relevant literature published since the 2015 Science Report’s release, which is overwhelmingly supportive of the conclusions of the Report and has expanded scientific understanding and quantification of functions that ephemeral streams and non-floodplain waters perform that affect the integrity of larger downstream waters, particularly in the aggregate.</a:t>
            </a:r>
          </a:p>
        </p:txBody>
      </p:sp>
      <p:sp>
        <p:nvSpPr>
          <p:cNvPr id="4" name="Slide Number Placeholder 3">
            <a:extLst>
              <a:ext uri="{FF2B5EF4-FFF2-40B4-BE49-F238E27FC236}">
                <a16:creationId xmlns:a16="http://schemas.microsoft.com/office/drawing/2014/main" id="{1FEEC5EE-2850-4CBE-9AD1-6F45D4CF2C43}"/>
              </a:ext>
            </a:extLst>
          </p:cNvPr>
          <p:cNvSpPr>
            <a:spLocks noGrp="1"/>
          </p:cNvSpPr>
          <p:nvPr>
            <p:ph type="sldNum" sz="quarter" idx="12"/>
          </p:nvPr>
        </p:nvSpPr>
        <p:spPr/>
        <p:txBody>
          <a:bodyPr>
            <a:normAutofit lnSpcReduction="10000"/>
          </a:bodyPr>
          <a:lstStyle/>
          <a:p>
            <a:fld id="{4FAB73BC-B049-4115-A692-8D63A059BFB8}" type="slidenum">
              <a:rPr lang="en-US" smtClean="0"/>
              <a:t>43</a:t>
            </a:fld>
            <a:endParaRPr lang="en-US"/>
          </a:p>
        </p:txBody>
      </p:sp>
    </p:spTree>
    <p:extLst>
      <p:ext uri="{BB962C8B-B14F-4D97-AF65-F5344CB8AC3E}">
        <p14:creationId xmlns:p14="http://schemas.microsoft.com/office/powerpoint/2010/main" val="31515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F94A-5D37-442C-87AB-617AE674C46E}"/>
              </a:ext>
            </a:extLst>
          </p:cNvPr>
          <p:cNvSpPr>
            <a:spLocks noGrp="1"/>
          </p:cNvSpPr>
          <p:nvPr>
            <p:ph type="title"/>
          </p:nvPr>
        </p:nvSpPr>
        <p:spPr>
          <a:xfrm>
            <a:off x="880872" y="409303"/>
            <a:ext cx="9525000" cy="929640"/>
          </a:xfrm>
        </p:spPr>
        <p:txBody>
          <a:bodyPr>
            <a:normAutofit/>
          </a:bodyPr>
          <a:lstStyle/>
          <a:p>
            <a:r>
              <a:rPr lang="en-US" sz="3600" b="1"/>
              <a:t>Existing Jurisdictional Determinations</a:t>
            </a:r>
          </a:p>
        </p:txBody>
      </p:sp>
      <p:sp>
        <p:nvSpPr>
          <p:cNvPr id="3" name="Content Placeholder 2">
            <a:extLst>
              <a:ext uri="{FF2B5EF4-FFF2-40B4-BE49-F238E27FC236}">
                <a16:creationId xmlns:a16="http://schemas.microsoft.com/office/drawing/2014/main" id="{AD265E7F-E270-4DD7-8B75-6873330B0CD3}"/>
              </a:ext>
            </a:extLst>
          </p:cNvPr>
          <p:cNvSpPr>
            <a:spLocks noGrp="1"/>
          </p:cNvSpPr>
          <p:nvPr>
            <p:ph idx="1"/>
          </p:nvPr>
        </p:nvSpPr>
        <p:spPr>
          <a:xfrm>
            <a:off x="880872" y="1820869"/>
            <a:ext cx="8595360" cy="4762811"/>
          </a:xfrm>
        </p:spPr>
        <p:txBody>
          <a:bodyPr>
            <a:normAutofit fontScale="92500" lnSpcReduction="20000"/>
          </a:bodyPr>
          <a:lstStyle/>
          <a:p>
            <a:pPr marL="231775" marR="0" lvl="0" indent="-231775">
              <a:lnSpc>
                <a:spcPct val="107000"/>
              </a:lnSpc>
              <a:spcBef>
                <a:spcPts val="0"/>
              </a:spcBef>
              <a:spcAft>
                <a:spcPts val="0"/>
              </a:spcAft>
            </a:pPr>
            <a:r>
              <a:rPr lang="en-US" sz="2100">
                <a:effectLst/>
                <a:latin typeface="+mj-lt"/>
                <a:ea typeface="Calibri" panose="020F0502020204030204" pitchFamily="34" charset="0"/>
                <a:cs typeface="Times New Roman" panose="02020603050405020304" pitchFamily="18" charset="0"/>
              </a:rPr>
              <a:t>As of March 20, 2023, the date the 2023 Rule took effect, any approved jurisdictional determination completed must be finalized under the 2023 Rule, except in Idaho and Texas. In Idaho and Texas, the Corps will continue to utilize the AJD form used under the pre-2015 regulatory regime, also known as the </a:t>
            </a:r>
            <a:r>
              <a:rPr lang="en-US" sz="2100" i="1">
                <a:effectLst/>
                <a:latin typeface="+mj-lt"/>
                <a:ea typeface="Calibri" panose="020F0502020204030204" pitchFamily="34" charset="0"/>
                <a:cs typeface="Times New Roman" panose="02020603050405020304" pitchFamily="18" charset="0"/>
              </a:rPr>
              <a:t>Rapanos </a:t>
            </a:r>
            <a:r>
              <a:rPr lang="en-US" sz="2100">
                <a:effectLst/>
                <a:latin typeface="+mj-lt"/>
                <a:ea typeface="Calibri" panose="020F0502020204030204" pitchFamily="34" charset="0"/>
                <a:cs typeface="Times New Roman" panose="02020603050405020304" pitchFamily="18" charset="0"/>
              </a:rPr>
              <a:t>AJD form, until further notice.   </a:t>
            </a:r>
          </a:p>
          <a:p>
            <a:pPr marL="231775" indent="-231775"/>
            <a:r>
              <a:rPr lang="en-US" sz="2100">
                <a:effectLst/>
                <a:latin typeface="+mj-lt"/>
                <a:ea typeface="Calibri" panose="020F0502020204030204" pitchFamily="34" charset="0"/>
                <a:cs typeface="Arial" panose="020B0604020202020204" pitchFamily="34" charset="0"/>
              </a:rPr>
              <a:t>As a matter of policy, AJDs are valid for a period of five years from the date of issuance, unless new information warrants revision of the determination before the expiration date, or a District Engineer identifies specific geographic areas with rapidly changing environmental conditions that merit reverification on a more frequent basis. Additionally, anyone with a valid AJD, may ask the Corps to reassess the parcel and issue a new AJD before the five-year expiration date.</a:t>
            </a:r>
          </a:p>
          <a:p>
            <a:pPr marL="231775" indent="-231775"/>
            <a:r>
              <a:rPr lang="en-US" sz="2100">
                <a:effectLst/>
                <a:latin typeface="+mj-lt"/>
                <a:ea typeface="Calibri" panose="020F0502020204030204" pitchFamily="34" charset="0"/>
                <a:cs typeface="Arial" panose="020B0604020202020204" pitchFamily="34" charset="0"/>
              </a:rPr>
              <a:t>However, after the 2020 NWPR was vacated by two district courts, the agencies clarified that the Corps will no longer rely on approved jurisdictional determinations issued under the 2020 NWPR in making </a:t>
            </a:r>
            <a:r>
              <a:rPr lang="en-US" sz="2100" b="1" u="sng">
                <a:effectLst/>
                <a:latin typeface="+mj-lt"/>
                <a:ea typeface="Calibri" panose="020F0502020204030204" pitchFamily="34" charset="0"/>
                <a:cs typeface="Arial" panose="020B0604020202020204" pitchFamily="34" charset="0"/>
              </a:rPr>
              <a:t>new</a:t>
            </a:r>
            <a:r>
              <a:rPr lang="en-US" sz="2100">
                <a:effectLst/>
                <a:latin typeface="+mj-lt"/>
                <a:ea typeface="Calibri" panose="020F0502020204030204" pitchFamily="34" charset="0"/>
                <a:cs typeface="Arial" panose="020B0604020202020204" pitchFamily="34" charset="0"/>
              </a:rPr>
              <a:t> permit decisions. </a:t>
            </a:r>
            <a:endParaRPr lang="en-US" sz="2100">
              <a:latin typeface="+mj-lt"/>
            </a:endParaRPr>
          </a:p>
          <a:p>
            <a:endParaRPr lang="en-US" sz="2000"/>
          </a:p>
        </p:txBody>
      </p:sp>
      <p:sp>
        <p:nvSpPr>
          <p:cNvPr id="4" name="Slide Number Placeholder 3">
            <a:extLst>
              <a:ext uri="{FF2B5EF4-FFF2-40B4-BE49-F238E27FC236}">
                <a16:creationId xmlns:a16="http://schemas.microsoft.com/office/drawing/2014/main" id="{1FEEC5EE-2850-4CBE-9AD1-6F45D4CF2C43}"/>
              </a:ext>
            </a:extLst>
          </p:cNvPr>
          <p:cNvSpPr>
            <a:spLocks noGrp="1"/>
          </p:cNvSpPr>
          <p:nvPr>
            <p:ph type="sldNum" sz="quarter" idx="12"/>
          </p:nvPr>
        </p:nvSpPr>
        <p:spPr/>
        <p:txBody>
          <a:bodyPr>
            <a:normAutofit lnSpcReduction="10000"/>
          </a:bodyPr>
          <a:lstStyle/>
          <a:p>
            <a:fld id="{4FAB73BC-B049-4115-A692-8D63A059BFB8}" type="slidenum">
              <a:rPr lang="en-US" smtClean="0"/>
              <a:t>44</a:t>
            </a:fld>
            <a:endParaRPr lang="en-US"/>
          </a:p>
        </p:txBody>
      </p:sp>
    </p:spTree>
    <p:extLst>
      <p:ext uri="{BB962C8B-B14F-4D97-AF65-F5344CB8AC3E}">
        <p14:creationId xmlns:p14="http://schemas.microsoft.com/office/powerpoint/2010/main" val="30115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48C18-9D3E-45CB-BFDF-DE145DF86A5D}"/>
              </a:ext>
            </a:extLst>
          </p:cNvPr>
          <p:cNvSpPr>
            <a:spLocks noGrp="1"/>
          </p:cNvSpPr>
          <p:nvPr>
            <p:ph idx="1"/>
          </p:nvPr>
        </p:nvSpPr>
        <p:spPr>
          <a:xfrm>
            <a:off x="729205" y="1828803"/>
            <a:ext cx="9128027" cy="4351337"/>
          </a:xfrm>
        </p:spPr>
        <p:txBody>
          <a:bodyPr>
            <a:normAutofit fontScale="92500" lnSpcReduction="20000"/>
          </a:bodyPr>
          <a:lstStyle/>
          <a:p>
            <a:pPr marL="342900" marR="0" lvl="0" indent="-342900">
              <a:spcBef>
                <a:spcPts val="0"/>
              </a:spcBef>
              <a:spcAft>
                <a:spcPts val="0"/>
              </a:spcAft>
              <a:buFont typeface="Symbol" panose="05050102010706020507" pitchFamily="18" charset="2"/>
              <a:buChar char=""/>
            </a:pPr>
            <a:r>
              <a:rPr lang="en-US" sz="2200">
                <a:effectLst/>
                <a:ea typeface="Calibri" panose="020F0502020204030204" pitchFamily="34" charset="0"/>
                <a:cs typeface="Calibri" panose="020F0502020204030204" pitchFamily="34" charset="0"/>
              </a:rPr>
              <a:t>EPA and Army have prepared a new</a:t>
            </a:r>
            <a:r>
              <a:rPr lang="en-US" sz="2200" b="1">
                <a:effectLst/>
                <a:ea typeface="Calibri" panose="020F0502020204030204" pitchFamily="34" charset="0"/>
                <a:cs typeface="Calibri" panose="020F0502020204030204" pitchFamily="34" charset="0"/>
              </a:rPr>
              <a:t> Coordination Memo</a:t>
            </a:r>
            <a:r>
              <a:rPr lang="en-US" sz="2200">
                <a:effectLst/>
                <a:ea typeface="Calibri" panose="020F0502020204030204" pitchFamily="34" charset="0"/>
                <a:cs typeface="Calibri" panose="020F0502020204030204" pitchFamily="34" charset="0"/>
              </a:rPr>
              <a:t> to ensure consistency of jurisdictional determinations under the final rule. </a:t>
            </a:r>
          </a:p>
          <a:p>
            <a:pPr marL="0" marR="0" lvl="0" indent="0">
              <a:spcBef>
                <a:spcPts val="0"/>
              </a:spcBef>
              <a:spcAft>
                <a:spcPts val="0"/>
              </a:spcAft>
              <a:buNone/>
            </a:pPr>
            <a:endParaRPr lang="en-US" sz="2200">
              <a:effectLst/>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200">
                <a:effectLst/>
                <a:ea typeface="Calibri" panose="020F0502020204030204" pitchFamily="34" charset="0"/>
                <a:cs typeface="Calibri" panose="020F0502020204030204" pitchFamily="34" charset="0"/>
              </a:rPr>
              <a:t>EPA and Army have also partnered with USDA to prepare a new</a:t>
            </a:r>
            <a:r>
              <a:rPr lang="en-US" sz="2200" b="1">
                <a:effectLst/>
                <a:ea typeface="Calibri" panose="020F0502020204030204" pitchFamily="34" charset="0"/>
                <a:cs typeface="Calibri" panose="020F0502020204030204" pitchFamily="34" charset="0"/>
              </a:rPr>
              <a:t> Ag Memo</a:t>
            </a:r>
            <a:r>
              <a:rPr lang="en-US" sz="2200">
                <a:effectLst/>
                <a:ea typeface="Calibri" panose="020F0502020204030204" pitchFamily="34" charset="0"/>
                <a:cs typeface="Calibri" panose="020F0502020204030204" pitchFamily="34" charset="0"/>
              </a:rPr>
              <a:t> that clarifies the agencies’ roles and programs, and in particular clarifies the prior converted cropland exclusion under the final rule. </a:t>
            </a:r>
          </a:p>
          <a:p>
            <a:pPr marL="0" marR="0" lvl="0" indent="0">
              <a:spcBef>
                <a:spcPts val="0"/>
              </a:spcBef>
              <a:spcAft>
                <a:spcPts val="0"/>
              </a:spcAft>
              <a:buNone/>
            </a:pPr>
            <a:endParaRPr lang="en-US" sz="2200">
              <a:effectLst/>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200">
                <a:effectLst/>
                <a:ea typeface="Calibri" panose="020F0502020204030204" pitchFamily="34" charset="0"/>
                <a:cs typeface="Calibri" panose="020F0502020204030204" pitchFamily="34" charset="0"/>
              </a:rPr>
              <a:t>EPA and Army will continue to use the legal memorandum </a:t>
            </a:r>
            <a:r>
              <a:rPr lang="en-US" sz="2200" b="1">
                <a:effectLst/>
                <a:ea typeface="Calibri" panose="020F0502020204030204" pitchFamily="34" charset="0"/>
                <a:cs typeface="Calibri" panose="020F0502020204030204" pitchFamily="34" charset="0"/>
              </a:rPr>
              <a:t>Waters That Qualify as “Traditional Navigable Waters” Under Section (a)(1) of the Agencies’ Regulations </a:t>
            </a:r>
            <a:r>
              <a:rPr lang="en-US" sz="2200">
                <a:effectLst/>
                <a:ea typeface="Calibri" panose="020F0502020204030204" pitchFamily="34" charset="0"/>
                <a:cs typeface="Calibri" panose="020F0502020204030204" pitchFamily="34" charset="0"/>
              </a:rPr>
              <a:t>(formerly known as Appendix D) to provide guidance for identifying traditional navigable waters.  </a:t>
            </a:r>
          </a:p>
          <a:p>
            <a:pPr marL="0" marR="0" lvl="0" indent="0">
              <a:spcBef>
                <a:spcPts val="0"/>
              </a:spcBef>
              <a:spcAft>
                <a:spcPts val="0"/>
              </a:spcAft>
              <a:buNone/>
            </a:pPr>
            <a:endParaRPr lang="en-US" sz="2200">
              <a:effectLst/>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200">
                <a:effectLst/>
                <a:ea typeface="Calibri" panose="020F0502020204030204" pitchFamily="34" charset="0"/>
                <a:cs typeface="Calibri" panose="020F0502020204030204" pitchFamily="34" charset="0"/>
              </a:rPr>
              <a:t>EPA and Army are also retaining the </a:t>
            </a:r>
            <a:r>
              <a:rPr lang="en-US" sz="2200" b="1">
                <a:effectLst/>
                <a:ea typeface="Calibri" panose="020F0502020204030204" pitchFamily="34" charset="0"/>
                <a:cs typeface="Calibri" panose="020F0502020204030204" pitchFamily="34" charset="0"/>
              </a:rPr>
              <a:t>2020 Ditch Exemption Memo</a:t>
            </a:r>
            <a:r>
              <a:rPr lang="en-US" sz="2200">
                <a:effectLst/>
                <a:ea typeface="Calibri" panose="020F0502020204030204" pitchFamily="34" charset="0"/>
                <a:cs typeface="Calibri" panose="020F0502020204030204" pitchFamily="34" charset="0"/>
              </a:rPr>
              <a:t> clarifying</a:t>
            </a:r>
            <a:r>
              <a:rPr lang="en-US" sz="2200" b="1">
                <a:effectLst/>
                <a:ea typeface="Calibri" panose="020F0502020204030204" pitchFamily="34" charset="0"/>
                <a:cs typeface="Calibri" panose="020F0502020204030204" pitchFamily="34" charset="0"/>
              </a:rPr>
              <a:t> </a:t>
            </a:r>
            <a:r>
              <a:rPr lang="en-US" sz="2200">
                <a:effectLst/>
                <a:ea typeface="Calibri" panose="020F0502020204030204" pitchFamily="34" charset="0"/>
                <a:cs typeface="Calibri" panose="020F0502020204030204" pitchFamily="34" charset="0"/>
              </a:rPr>
              <a:t>implementation of the ditch exemption under Clean Water Act section 404(f). </a:t>
            </a:r>
          </a:p>
          <a:p>
            <a:pPr marL="342900" marR="0" lvl="0" indent="-342900">
              <a:spcBef>
                <a:spcPts val="0"/>
              </a:spcBef>
              <a:spcAft>
                <a:spcPts val="0"/>
              </a:spcAft>
              <a:buFont typeface="Symbol" panose="05050102010706020507" pitchFamily="18" charset="2"/>
              <a:buChar char=""/>
            </a:pPr>
            <a:endParaRPr lang="en-US" sz="2200">
              <a:effectLst/>
              <a:ea typeface="Calibri" panose="020F0502020204030204" pitchFamily="34" charset="0"/>
              <a:cs typeface="Calibri" panose="020F0502020204030204" pitchFamily="34" charset="0"/>
            </a:endParaRPr>
          </a:p>
          <a:p>
            <a:pPr marL="0" marR="0" lvl="0" indent="0">
              <a:spcBef>
                <a:spcPts val="0"/>
              </a:spcBef>
              <a:spcAft>
                <a:spcPts val="0"/>
              </a:spcAft>
              <a:buNone/>
            </a:pPr>
            <a:r>
              <a:rPr lang="en-US" sz="2200">
                <a:solidFill>
                  <a:srgbClr val="0070C0"/>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https://www.epa.gov/wotus</a:t>
            </a:r>
            <a:endParaRPr lang="en-US" sz="2200">
              <a:solidFill>
                <a:srgbClr val="0070C0"/>
              </a:solidFill>
              <a:effectLst/>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2200">
              <a:effectLst/>
              <a:ea typeface="Calibri" panose="020F0502020204030204" pitchFamily="34" charset="0"/>
              <a:cs typeface="Calibri" panose="020F0502020204030204" pitchFamily="34" charset="0"/>
            </a:endParaRPr>
          </a:p>
          <a:p>
            <a:endParaRPr lang="en-US"/>
          </a:p>
        </p:txBody>
      </p:sp>
      <p:sp>
        <p:nvSpPr>
          <p:cNvPr id="7" name="Title 1">
            <a:extLst>
              <a:ext uri="{FF2B5EF4-FFF2-40B4-BE49-F238E27FC236}">
                <a16:creationId xmlns:a16="http://schemas.microsoft.com/office/drawing/2014/main" id="{C75B4B0A-A907-4795-95E3-BB9F2C0716F1}"/>
              </a:ext>
            </a:extLst>
          </p:cNvPr>
          <p:cNvSpPr txBox="1">
            <a:spLocks/>
          </p:cNvSpPr>
          <p:nvPr/>
        </p:nvSpPr>
        <p:spPr>
          <a:xfrm>
            <a:off x="636608" y="533107"/>
            <a:ext cx="10174517" cy="889023"/>
          </a:xfrm>
          <a:prstGeom prst="rect">
            <a:avLst/>
          </a:prstGeom>
        </p:spPr>
        <p:txBody>
          <a:bodyPr vert="horz" lIns="91440" tIns="45720" rIns="91440" bIns="45720" rtlCol="0" anchor="b">
            <a:normAutofit fontScale="92500" lnSpcReduction="20000"/>
          </a:bodyPr>
          <a:lst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a:lstStyle>
          <a:p>
            <a:r>
              <a:rPr lang="en-US" sz="3600" b="1">
                <a:cs typeface="Calibri" panose="020F0502020204030204" pitchFamily="34" charset="0"/>
              </a:rPr>
              <a:t>Additional Resources: Implementation Memoranda </a:t>
            </a:r>
          </a:p>
        </p:txBody>
      </p:sp>
      <p:sp>
        <p:nvSpPr>
          <p:cNvPr id="2" name="Slide Number Placeholder 1">
            <a:extLst>
              <a:ext uri="{FF2B5EF4-FFF2-40B4-BE49-F238E27FC236}">
                <a16:creationId xmlns:a16="http://schemas.microsoft.com/office/drawing/2014/main" id="{3B7937BB-ECF0-4A88-A52F-531FBCE208C8}"/>
              </a:ext>
            </a:extLst>
          </p:cNvPr>
          <p:cNvSpPr>
            <a:spLocks noGrp="1"/>
          </p:cNvSpPr>
          <p:nvPr>
            <p:ph type="sldNum" sz="quarter" idx="12"/>
          </p:nvPr>
        </p:nvSpPr>
        <p:spPr/>
        <p:txBody>
          <a:bodyPr>
            <a:normAutofit lnSpcReduction="10000"/>
          </a:bodyPr>
          <a:lstStyle/>
          <a:p>
            <a:fld id="{4FAB73BC-B049-4115-A692-8D63A059BFB8}" type="slidenum">
              <a:rPr lang="en-US" smtClean="0"/>
              <a:t>45</a:t>
            </a:fld>
            <a:endParaRPr lang="en-US"/>
          </a:p>
        </p:txBody>
      </p:sp>
    </p:spTree>
    <p:extLst>
      <p:ext uri="{BB962C8B-B14F-4D97-AF65-F5344CB8AC3E}">
        <p14:creationId xmlns:p14="http://schemas.microsoft.com/office/powerpoint/2010/main" val="57226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48C18-9D3E-45CB-BFDF-DE145DF86A5D}"/>
              </a:ext>
            </a:extLst>
          </p:cNvPr>
          <p:cNvSpPr>
            <a:spLocks noGrp="1"/>
          </p:cNvSpPr>
          <p:nvPr>
            <p:ph idx="1"/>
          </p:nvPr>
        </p:nvSpPr>
        <p:spPr>
          <a:xfrm>
            <a:off x="877253" y="1820869"/>
            <a:ext cx="9128027" cy="4351337"/>
          </a:xfrm>
        </p:spPr>
        <p:txBody>
          <a:bodyPr>
            <a:normAutofit/>
          </a:bodyPr>
          <a:lstStyle/>
          <a:p>
            <a:r>
              <a:rPr lang="en-US" dirty="0"/>
              <a:t>Additional information is available at </a:t>
            </a:r>
            <a:r>
              <a:rPr lang="en-US" dirty="0">
                <a:hlinkClick r:id="rId3"/>
              </a:rPr>
              <a:t>https://www.epa.gov/wotus</a:t>
            </a:r>
            <a:r>
              <a:rPr lang="en-US" dirty="0"/>
              <a:t>  </a:t>
            </a:r>
          </a:p>
          <a:p>
            <a:r>
              <a:rPr lang="en-US" b="1" dirty="0"/>
              <a:t>Rulemaking </a:t>
            </a:r>
            <a:r>
              <a:rPr lang="en-US" dirty="0"/>
              <a:t>(</a:t>
            </a:r>
            <a:r>
              <a:rPr lang="en-US" dirty="0">
                <a:hlinkClick r:id="rId4"/>
              </a:rPr>
              <a:t>https://www.epa.gov/wotus/revising-definition-waters-united-states</a:t>
            </a:r>
            <a:r>
              <a:rPr lang="en-US" dirty="0"/>
              <a:t>)</a:t>
            </a:r>
          </a:p>
          <a:p>
            <a:pPr lvl="1"/>
            <a:r>
              <a:rPr lang="en-US" i="1" dirty="0"/>
              <a:t>Federal Register </a:t>
            </a:r>
            <a:r>
              <a:rPr lang="en-US" dirty="0"/>
              <a:t>notice</a:t>
            </a:r>
          </a:p>
          <a:p>
            <a:pPr lvl="1"/>
            <a:r>
              <a:rPr lang="en-US" dirty="0"/>
              <a:t>Supporting documents including the Economic Analysis and Technical Support Document</a:t>
            </a:r>
          </a:p>
          <a:p>
            <a:pPr lvl="1"/>
            <a:r>
              <a:rPr lang="en-US" dirty="0"/>
              <a:t>Summaries of Federalism and Tribal Consultation</a:t>
            </a:r>
          </a:p>
          <a:p>
            <a:pPr lvl="1"/>
            <a:r>
              <a:rPr lang="en-US" dirty="0"/>
              <a:t>Fact sheets including an overview fact sheet, general agricultural fact sheet, and landowners’ fact sheet</a:t>
            </a:r>
          </a:p>
          <a:p>
            <a:r>
              <a:rPr lang="en-US" b="1" dirty="0"/>
              <a:t>Implementation </a:t>
            </a:r>
            <a:r>
              <a:rPr lang="en-US" dirty="0"/>
              <a:t>(</a:t>
            </a:r>
            <a:r>
              <a:rPr lang="en-US" dirty="0">
                <a:hlinkClick r:id="rId5"/>
              </a:rPr>
              <a:t>https://www.epa.gov/wotus/current-implementation-waters-united-states</a:t>
            </a:r>
            <a:r>
              <a:rPr lang="en-US" dirty="0"/>
              <a:t>) </a:t>
            </a:r>
          </a:p>
          <a:p>
            <a:pPr lvl="1"/>
            <a:r>
              <a:rPr lang="en-US" dirty="0"/>
              <a:t>Copies of the implementation memos </a:t>
            </a:r>
          </a:p>
          <a:p>
            <a:endParaRPr lang="en-US" dirty="0"/>
          </a:p>
        </p:txBody>
      </p:sp>
      <p:sp>
        <p:nvSpPr>
          <p:cNvPr id="7" name="Title 1">
            <a:extLst>
              <a:ext uri="{FF2B5EF4-FFF2-40B4-BE49-F238E27FC236}">
                <a16:creationId xmlns:a16="http://schemas.microsoft.com/office/drawing/2014/main" id="{C75B4B0A-A907-4795-95E3-BB9F2C0716F1}"/>
              </a:ext>
            </a:extLst>
          </p:cNvPr>
          <p:cNvSpPr txBox="1">
            <a:spLocks/>
          </p:cNvSpPr>
          <p:nvPr/>
        </p:nvSpPr>
        <p:spPr>
          <a:xfrm>
            <a:off x="636608" y="533107"/>
            <a:ext cx="10174517" cy="889023"/>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4400" kern="1200" spc="-51" baseline="0">
                <a:solidFill>
                  <a:schemeClr val="tx1"/>
                </a:solidFill>
                <a:latin typeface="+mj-lt"/>
                <a:ea typeface="+mj-ea"/>
                <a:cs typeface="+mj-cs"/>
              </a:defRPr>
            </a:lvl1pPr>
          </a:lstStyle>
          <a:p>
            <a:endParaRPr lang="en-US" sz="3600" b="1" dirty="0">
              <a:cs typeface="Calibri" panose="020F0502020204030204" pitchFamily="34" charset="0"/>
            </a:endParaRPr>
          </a:p>
        </p:txBody>
      </p:sp>
      <p:sp>
        <p:nvSpPr>
          <p:cNvPr id="2" name="Slide Number Placeholder 1">
            <a:extLst>
              <a:ext uri="{FF2B5EF4-FFF2-40B4-BE49-F238E27FC236}">
                <a16:creationId xmlns:a16="http://schemas.microsoft.com/office/drawing/2014/main" id="{3B7937BB-ECF0-4A88-A52F-531FBCE208C8}"/>
              </a:ext>
            </a:extLst>
          </p:cNvPr>
          <p:cNvSpPr>
            <a:spLocks noGrp="1"/>
          </p:cNvSpPr>
          <p:nvPr>
            <p:ph type="sldNum" sz="quarter" idx="12"/>
          </p:nvPr>
        </p:nvSpPr>
        <p:spPr/>
        <p:txBody>
          <a:bodyPr>
            <a:normAutofit lnSpcReduction="10000"/>
          </a:bodyPr>
          <a:lstStyle/>
          <a:p>
            <a:fld id="{4FAB73BC-B049-4115-A692-8D63A059BFB8}" type="slidenum">
              <a:rPr lang="en-US" smtClean="0"/>
              <a:t>46</a:t>
            </a:fld>
            <a:endParaRPr lang="en-US"/>
          </a:p>
        </p:txBody>
      </p:sp>
      <p:sp>
        <p:nvSpPr>
          <p:cNvPr id="5" name="TextBox 4">
            <a:extLst>
              <a:ext uri="{FF2B5EF4-FFF2-40B4-BE49-F238E27FC236}">
                <a16:creationId xmlns:a16="http://schemas.microsoft.com/office/drawing/2014/main" id="{8CE60ADA-78A5-9C88-5FE2-C797B48AA702}"/>
              </a:ext>
            </a:extLst>
          </p:cNvPr>
          <p:cNvSpPr txBox="1"/>
          <p:nvPr/>
        </p:nvSpPr>
        <p:spPr>
          <a:xfrm>
            <a:off x="877253" y="792952"/>
            <a:ext cx="6143624" cy="646331"/>
          </a:xfrm>
          <a:prstGeom prst="rect">
            <a:avLst/>
          </a:prstGeom>
          <a:noFill/>
        </p:spPr>
        <p:txBody>
          <a:bodyPr wrap="square">
            <a:spAutoFit/>
          </a:bodyPr>
          <a:lstStyle/>
          <a:p>
            <a:r>
              <a:rPr lang="en-US" sz="3600" b="1" dirty="0"/>
              <a:t>Additional Information</a:t>
            </a:r>
            <a:endParaRPr lang="en-US" sz="3600" dirty="0"/>
          </a:p>
        </p:txBody>
      </p:sp>
    </p:spTree>
    <p:extLst>
      <p:ext uri="{BB962C8B-B14F-4D97-AF65-F5344CB8AC3E}">
        <p14:creationId xmlns:p14="http://schemas.microsoft.com/office/powerpoint/2010/main" val="201472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16A91BFF-C2C3-4683-8836-97BEA0161907}"/>
              </a:ext>
            </a:extLst>
          </p:cNvPr>
          <p:cNvSpPr txBox="1"/>
          <p:nvPr/>
        </p:nvSpPr>
        <p:spPr>
          <a:xfrm>
            <a:off x="1561649" y="1969193"/>
            <a:ext cx="8555163" cy="1200329"/>
          </a:xfrm>
          <a:prstGeom prst="rect">
            <a:avLst/>
          </a:prstGeom>
          <a:noFill/>
        </p:spPr>
        <p:txBody>
          <a:bodyPr wrap="square">
            <a:spAutoFit/>
          </a:bodyPr>
          <a:lstStyle/>
          <a:p>
            <a:pPr marL="342882" indent="-342882">
              <a:spcBef>
                <a:spcPts val="751"/>
              </a:spcBef>
              <a:buClr>
                <a:srgbClr val="BDDBCA"/>
              </a:buClr>
              <a:buSzPct val="120000"/>
              <a:buFont typeface="Arial" panose="020B0604020202020204" pitchFamily="34" charset="0"/>
              <a:buChar char="•"/>
            </a:pPr>
            <a:r>
              <a:rPr lang="en-US" sz="2400"/>
              <a:t>The definition of “waters of the United States” has been a subject of dispute and addressed in several major Supreme Court cases. </a:t>
            </a:r>
          </a:p>
        </p:txBody>
      </p:sp>
      <p:sp>
        <p:nvSpPr>
          <p:cNvPr id="36" name="Title 1">
            <a:extLst>
              <a:ext uri="{FF2B5EF4-FFF2-40B4-BE49-F238E27FC236}">
                <a16:creationId xmlns:a16="http://schemas.microsoft.com/office/drawing/2014/main" id="{5145784A-3E4A-443D-8EE2-3F5A48DFE323}"/>
              </a:ext>
            </a:extLst>
          </p:cNvPr>
          <p:cNvSpPr txBox="1">
            <a:spLocks/>
          </p:cNvSpPr>
          <p:nvPr/>
        </p:nvSpPr>
        <p:spPr>
          <a:xfrm>
            <a:off x="622854" y="533105"/>
            <a:ext cx="10188271" cy="11827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600" b="1">
                <a:cs typeface="Calibri" panose="020F0502020204030204" pitchFamily="34" charset="0"/>
              </a:rPr>
              <a:t>Background: “Waters of the United States” Over Time</a:t>
            </a:r>
          </a:p>
        </p:txBody>
      </p:sp>
      <p:sp>
        <p:nvSpPr>
          <p:cNvPr id="44" name="Rectangle 43">
            <a:extLst>
              <a:ext uri="{FF2B5EF4-FFF2-40B4-BE49-F238E27FC236}">
                <a16:creationId xmlns:a16="http://schemas.microsoft.com/office/drawing/2014/main" id="{F7767BC9-DDE5-49AC-BC01-BE1C681B8335}"/>
              </a:ext>
            </a:extLst>
          </p:cNvPr>
          <p:cNvSpPr/>
          <p:nvPr/>
        </p:nvSpPr>
        <p:spPr>
          <a:xfrm>
            <a:off x="1736706" y="3444753"/>
            <a:ext cx="8139217" cy="3012011"/>
          </a:xfrm>
          <a:prstGeom prst="rect">
            <a:avLst/>
          </a:prstGeom>
          <a:ln>
            <a:solidFill>
              <a:srgbClr val="4B67A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cxnSp>
        <p:nvCxnSpPr>
          <p:cNvPr id="46" name="Straight Connector 45">
            <a:extLst>
              <a:ext uri="{FF2B5EF4-FFF2-40B4-BE49-F238E27FC236}">
                <a16:creationId xmlns:a16="http://schemas.microsoft.com/office/drawing/2014/main" id="{20B0676D-621F-48CD-BBC6-48DF9D31074E}"/>
              </a:ext>
            </a:extLst>
          </p:cNvPr>
          <p:cNvCxnSpPr>
            <a:cxnSpLocks/>
          </p:cNvCxnSpPr>
          <p:nvPr/>
        </p:nvCxnSpPr>
        <p:spPr>
          <a:xfrm>
            <a:off x="1942154" y="4402986"/>
            <a:ext cx="6401783" cy="24263"/>
          </a:xfrm>
          <a:prstGeom prst="line">
            <a:avLst/>
          </a:prstGeom>
          <a:ln w="9525" cap="flat" cmpd="sng" algn="ctr">
            <a:solidFill>
              <a:schemeClr val="accent1"/>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DE3365CD-B5BF-4E26-949B-1CCCAF11A58A}"/>
              </a:ext>
            </a:extLst>
          </p:cNvPr>
          <p:cNvCxnSpPr>
            <a:cxnSpLocks/>
          </p:cNvCxnSpPr>
          <p:nvPr/>
        </p:nvCxnSpPr>
        <p:spPr>
          <a:xfrm>
            <a:off x="2066713" y="4308903"/>
            <a:ext cx="0" cy="458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FDEC363-79E6-4A69-9A76-8D816E29C213}"/>
              </a:ext>
            </a:extLst>
          </p:cNvPr>
          <p:cNvCxnSpPr>
            <a:cxnSpLocks/>
          </p:cNvCxnSpPr>
          <p:nvPr/>
        </p:nvCxnSpPr>
        <p:spPr>
          <a:xfrm>
            <a:off x="3741403" y="4308903"/>
            <a:ext cx="0" cy="458048"/>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DA89627-C98A-49B1-9015-1B57D79C808C}"/>
              </a:ext>
            </a:extLst>
          </p:cNvPr>
          <p:cNvSpPr txBox="1"/>
          <p:nvPr/>
        </p:nvSpPr>
        <p:spPr>
          <a:xfrm>
            <a:off x="1733454" y="4809026"/>
            <a:ext cx="1098313" cy="1569660"/>
          </a:xfrm>
          <a:prstGeom prst="rect">
            <a:avLst/>
          </a:prstGeom>
          <a:noFill/>
        </p:spPr>
        <p:txBody>
          <a:bodyPr wrap="square" rtlCol="0">
            <a:spAutoFit/>
          </a:bodyPr>
          <a:lstStyle/>
          <a:p>
            <a:r>
              <a:rPr lang="en-US" sz="1200" b="1"/>
              <a:t>1972</a:t>
            </a:r>
            <a:r>
              <a:rPr lang="en-US" sz="1200"/>
              <a:t>: WOTUS used in CWA definition for “navigable waters” </a:t>
            </a:r>
          </a:p>
        </p:txBody>
      </p:sp>
      <p:sp>
        <p:nvSpPr>
          <p:cNvPr id="53" name="TextBox 52">
            <a:extLst>
              <a:ext uri="{FF2B5EF4-FFF2-40B4-BE49-F238E27FC236}">
                <a16:creationId xmlns:a16="http://schemas.microsoft.com/office/drawing/2014/main" id="{15F17A17-06DB-4251-84BA-13EBA1994721}"/>
              </a:ext>
            </a:extLst>
          </p:cNvPr>
          <p:cNvSpPr txBox="1"/>
          <p:nvPr/>
        </p:nvSpPr>
        <p:spPr>
          <a:xfrm>
            <a:off x="4546232" y="4790096"/>
            <a:ext cx="1065416" cy="1015663"/>
          </a:xfrm>
          <a:prstGeom prst="rect">
            <a:avLst/>
          </a:prstGeom>
          <a:noFill/>
        </p:spPr>
        <p:txBody>
          <a:bodyPr wrap="square" rtlCol="0">
            <a:spAutoFit/>
          </a:bodyPr>
          <a:lstStyle/>
          <a:p>
            <a:r>
              <a:rPr lang="en-US" sz="1200" b="1"/>
              <a:t>1986/1988</a:t>
            </a:r>
            <a:r>
              <a:rPr lang="en-US" sz="1200"/>
              <a:t>: Corps and EPA issue revised regulations</a:t>
            </a:r>
          </a:p>
        </p:txBody>
      </p:sp>
      <p:cxnSp>
        <p:nvCxnSpPr>
          <p:cNvPr id="54" name="Straight Connector 53">
            <a:extLst>
              <a:ext uri="{FF2B5EF4-FFF2-40B4-BE49-F238E27FC236}">
                <a16:creationId xmlns:a16="http://schemas.microsoft.com/office/drawing/2014/main" id="{CCA2E6E3-D4F6-40C8-881E-ED9CE794EA99}"/>
              </a:ext>
            </a:extLst>
          </p:cNvPr>
          <p:cNvCxnSpPr>
            <a:cxnSpLocks/>
          </p:cNvCxnSpPr>
          <p:nvPr/>
        </p:nvCxnSpPr>
        <p:spPr>
          <a:xfrm>
            <a:off x="4412347" y="4117863"/>
            <a:ext cx="0" cy="45804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AB5C1AE-3D43-485B-B8FE-314121E46601}"/>
              </a:ext>
            </a:extLst>
          </p:cNvPr>
          <p:cNvSpPr txBox="1"/>
          <p:nvPr/>
        </p:nvSpPr>
        <p:spPr>
          <a:xfrm>
            <a:off x="3741405" y="3422887"/>
            <a:ext cx="2097827" cy="646331"/>
          </a:xfrm>
          <a:prstGeom prst="rect">
            <a:avLst/>
          </a:prstGeom>
          <a:noFill/>
        </p:spPr>
        <p:txBody>
          <a:bodyPr wrap="square" rtlCol="0">
            <a:spAutoFit/>
          </a:bodyPr>
          <a:lstStyle/>
          <a:p>
            <a:r>
              <a:rPr lang="en-US" sz="1200" b="1"/>
              <a:t>1985</a:t>
            </a:r>
            <a:r>
              <a:rPr lang="en-US" sz="1200"/>
              <a:t>: </a:t>
            </a:r>
            <a:r>
              <a:rPr lang="en-US" sz="1200" i="1"/>
              <a:t>Riverside Bayview Homes </a:t>
            </a:r>
            <a:r>
              <a:rPr lang="en-US" sz="1200"/>
              <a:t>(addressing adjacent wetlands)</a:t>
            </a:r>
          </a:p>
        </p:txBody>
      </p:sp>
      <p:sp>
        <p:nvSpPr>
          <p:cNvPr id="56" name="TextBox 55">
            <a:extLst>
              <a:ext uri="{FF2B5EF4-FFF2-40B4-BE49-F238E27FC236}">
                <a16:creationId xmlns:a16="http://schemas.microsoft.com/office/drawing/2014/main" id="{EB42BE3E-2E76-4B5F-8EE8-B5AE583725B7}"/>
              </a:ext>
            </a:extLst>
          </p:cNvPr>
          <p:cNvSpPr txBox="1"/>
          <p:nvPr/>
        </p:nvSpPr>
        <p:spPr>
          <a:xfrm>
            <a:off x="6043010" y="3409947"/>
            <a:ext cx="2911505" cy="646331"/>
          </a:xfrm>
          <a:prstGeom prst="rect">
            <a:avLst/>
          </a:prstGeom>
          <a:noFill/>
        </p:spPr>
        <p:txBody>
          <a:bodyPr wrap="square" rtlCol="0">
            <a:spAutoFit/>
          </a:bodyPr>
          <a:lstStyle/>
          <a:p>
            <a:r>
              <a:rPr lang="en-US" sz="1200" b="1"/>
              <a:t>2001</a:t>
            </a:r>
            <a:r>
              <a:rPr lang="en-US" sz="1200"/>
              <a:t>: </a:t>
            </a:r>
            <a:r>
              <a:rPr lang="en-US" sz="1200" i="1"/>
              <a:t>SWANCC</a:t>
            </a:r>
            <a:r>
              <a:rPr lang="en-US" sz="1200"/>
              <a:t> (addressing “other waters); agencies issue guidance in 2001 and 2003</a:t>
            </a:r>
          </a:p>
        </p:txBody>
      </p:sp>
      <p:sp>
        <p:nvSpPr>
          <p:cNvPr id="57" name="TextBox 56">
            <a:extLst>
              <a:ext uri="{FF2B5EF4-FFF2-40B4-BE49-F238E27FC236}">
                <a16:creationId xmlns:a16="http://schemas.microsoft.com/office/drawing/2014/main" id="{8234A7B8-93F9-4086-B143-CDB0C0AA7E36}"/>
              </a:ext>
            </a:extLst>
          </p:cNvPr>
          <p:cNvSpPr txBox="1"/>
          <p:nvPr/>
        </p:nvSpPr>
        <p:spPr>
          <a:xfrm>
            <a:off x="7189102" y="4731725"/>
            <a:ext cx="1189025" cy="1754326"/>
          </a:xfrm>
          <a:prstGeom prst="rect">
            <a:avLst/>
          </a:prstGeom>
          <a:noFill/>
        </p:spPr>
        <p:txBody>
          <a:bodyPr wrap="square" rtlCol="0">
            <a:spAutoFit/>
          </a:bodyPr>
          <a:lstStyle/>
          <a:p>
            <a:r>
              <a:rPr lang="en-US" sz="1200" b="1"/>
              <a:t>2006</a:t>
            </a:r>
            <a:r>
              <a:rPr lang="en-US" sz="1200"/>
              <a:t>: </a:t>
            </a:r>
            <a:r>
              <a:rPr lang="en-US" sz="1200" i="1"/>
              <a:t>Rapanos</a:t>
            </a:r>
            <a:r>
              <a:rPr lang="en-US" sz="1200"/>
              <a:t> (adjacent wetlands to non-navigable tributaries); guidance in 2007 and 2008</a:t>
            </a:r>
          </a:p>
        </p:txBody>
      </p:sp>
      <p:cxnSp>
        <p:nvCxnSpPr>
          <p:cNvPr id="58" name="Straight Connector 57">
            <a:extLst>
              <a:ext uri="{FF2B5EF4-FFF2-40B4-BE49-F238E27FC236}">
                <a16:creationId xmlns:a16="http://schemas.microsoft.com/office/drawing/2014/main" id="{0F4C6717-15D6-444A-AF42-35210DAC2403}"/>
              </a:ext>
            </a:extLst>
          </p:cNvPr>
          <p:cNvCxnSpPr>
            <a:cxnSpLocks/>
          </p:cNvCxnSpPr>
          <p:nvPr/>
        </p:nvCxnSpPr>
        <p:spPr>
          <a:xfrm>
            <a:off x="5808583" y="4314771"/>
            <a:ext cx="0" cy="458048"/>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1B31DCA-FB47-4C62-BABC-C8A2A9192FDE}"/>
              </a:ext>
            </a:extLst>
          </p:cNvPr>
          <p:cNvSpPr txBox="1"/>
          <p:nvPr/>
        </p:nvSpPr>
        <p:spPr>
          <a:xfrm>
            <a:off x="5629467" y="4784312"/>
            <a:ext cx="1001063" cy="1200329"/>
          </a:xfrm>
          <a:prstGeom prst="rect">
            <a:avLst/>
          </a:prstGeom>
          <a:noFill/>
        </p:spPr>
        <p:txBody>
          <a:bodyPr wrap="square" rtlCol="0">
            <a:spAutoFit/>
          </a:bodyPr>
          <a:lstStyle/>
          <a:p>
            <a:r>
              <a:rPr lang="en-US" sz="1200" b="1"/>
              <a:t>1993</a:t>
            </a:r>
            <a:r>
              <a:rPr lang="en-US" sz="1200"/>
              <a:t>: Addition of exclusion for prior converted cropland</a:t>
            </a:r>
          </a:p>
        </p:txBody>
      </p:sp>
      <p:sp>
        <p:nvSpPr>
          <p:cNvPr id="60" name="Right Brace 59">
            <a:extLst>
              <a:ext uri="{FF2B5EF4-FFF2-40B4-BE49-F238E27FC236}">
                <a16:creationId xmlns:a16="http://schemas.microsoft.com/office/drawing/2014/main" id="{115F8DFF-097E-4D3B-AE99-CA3FE121E951}"/>
              </a:ext>
            </a:extLst>
          </p:cNvPr>
          <p:cNvSpPr/>
          <p:nvPr/>
        </p:nvSpPr>
        <p:spPr>
          <a:xfrm rot="16200000">
            <a:off x="2768633" y="3386391"/>
            <a:ext cx="252879" cy="1498895"/>
          </a:xfrm>
          <a:prstGeom prst="rightBrace">
            <a:avLst>
              <a:gd name="adj1" fmla="val 8333"/>
              <a:gd name="adj2" fmla="val 507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61" name="TextBox 60">
            <a:extLst>
              <a:ext uri="{FF2B5EF4-FFF2-40B4-BE49-F238E27FC236}">
                <a16:creationId xmlns:a16="http://schemas.microsoft.com/office/drawing/2014/main" id="{1EB908F2-1BF7-451C-AF1D-0433078C6068}"/>
              </a:ext>
            </a:extLst>
          </p:cNvPr>
          <p:cNvSpPr txBox="1"/>
          <p:nvPr/>
        </p:nvSpPr>
        <p:spPr>
          <a:xfrm>
            <a:off x="2101319" y="3452171"/>
            <a:ext cx="1684463" cy="646331"/>
          </a:xfrm>
          <a:prstGeom prst="rect">
            <a:avLst/>
          </a:prstGeom>
          <a:noFill/>
        </p:spPr>
        <p:txBody>
          <a:bodyPr wrap="square">
            <a:spAutoFit/>
          </a:bodyPr>
          <a:lstStyle/>
          <a:p>
            <a:r>
              <a:rPr lang="en-US" sz="1200" b="1"/>
              <a:t>1973-1979: </a:t>
            </a:r>
            <a:r>
              <a:rPr lang="en-US" sz="1200"/>
              <a:t>EPA &amp; Corps issue regs and revisions</a:t>
            </a:r>
          </a:p>
        </p:txBody>
      </p:sp>
      <p:sp>
        <p:nvSpPr>
          <p:cNvPr id="62" name="TextBox 61">
            <a:extLst>
              <a:ext uri="{FF2B5EF4-FFF2-40B4-BE49-F238E27FC236}">
                <a16:creationId xmlns:a16="http://schemas.microsoft.com/office/drawing/2014/main" id="{6D4F8F87-CB06-4F20-86A3-F9CD6003752F}"/>
              </a:ext>
            </a:extLst>
          </p:cNvPr>
          <p:cNvSpPr txBox="1"/>
          <p:nvPr/>
        </p:nvSpPr>
        <p:spPr>
          <a:xfrm>
            <a:off x="8343938" y="4223097"/>
            <a:ext cx="1177625" cy="1015663"/>
          </a:xfrm>
          <a:prstGeom prst="rect">
            <a:avLst/>
          </a:prstGeom>
          <a:noFill/>
        </p:spPr>
        <p:txBody>
          <a:bodyPr wrap="square">
            <a:spAutoFit/>
          </a:bodyPr>
          <a:lstStyle/>
          <a:p>
            <a:r>
              <a:rPr lang="en-US" sz="1200"/>
              <a:t>Previous final rules revising the definition in 2015, 2019, and 2020</a:t>
            </a:r>
          </a:p>
        </p:txBody>
      </p:sp>
      <p:sp>
        <p:nvSpPr>
          <p:cNvPr id="64" name="TextBox 63">
            <a:extLst>
              <a:ext uri="{FF2B5EF4-FFF2-40B4-BE49-F238E27FC236}">
                <a16:creationId xmlns:a16="http://schemas.microsoft.com/office/drawing/2014/main" id="{F726AC0B-A897-4A82-A5F1-388B7B7FE083}"/>
              </a:ext>
            </a:extLst>
          </p:cNvPr>
          <p:cNvSpPr txBox="1"/>
          <p:nvPr/>
        </p:nvSpPr>
        <p:spPr>
          <a:xfrm>
            <a:off x="2670445" y="4788152"/>
            <a:ext cx="942047" cy="1569660"/>
          </a:xfrm>
          <a:prstGeom prst="rect">
            <a:avLst/>
          </a:prstGeom>
          <a:noFill/>
        </p:spPr>
        <p:txBody>
          <a:bodyPr wrap="square" rtlCol="0">
            <a:spAutoFit/>
          </a:bodyPr>
          <a:lstStyle/>
          <a:p>
            <a:r>
              <a:rPr lang="en-US" sz="1200" b="1"/>
              <a:t>1975: </a:t>
            </a:r>
            <a:r>
              <a:rPr lang="en-US" sz="1200" i="1"/>
              <a:t>NRDC v. Callaway </a:t>
            </a:r>
            <a:r>
              <a:rPr lang="en-US" sz="1200"/>
              <a:t>(finding the Corps’ 1974 regs to be too narrow)</a:t>
            </a:r>
          </a:p>
        </p:txBody>
      </p:sp>
      <p:cxnSp>
        <p:nvCxnSpPr>
          <p:cNvPr id="66" name="Straight Connector 65">
            <a:extLst>
              <a:ext uri="{FF2B5EF4-FFF2-40B4-BE49-F238E27FC236}">
                <a16:creationId xmlns:a16="http://schemas.microsoft.com/office/drawing/2014/main" id="{086D9680-71B6-4F52-BD39-D2AACABAC948}"/>
              </a:ext>
            </a:extLst>
          </p:cNvPr>
          <p:cNvCxnSpPr>
            <a:cxnSpLocks/>
          </p:cNvCxnSpPr>
          <p:nvPr/>
        </p:nvCxnSpPr>
        <p:spPr>
          <a:xfrm>
            <a:off x="4848737" y="4308903"/>
            <a:ext cx="0" cy="47588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49CF4B5-7792-4F05-825E-93205BF43F2A}"/>
              </a:ext>
            </a:extLst>
          </p:cNvPr>
          <p:cNvSpPr txBox="1"/>
          <p:nvPr/>
        </p:nvSpPr>
        <p:spPr>
          <a:xfrm>
            <a:off x="3531743" y="4788156"/>
            <a:ext cx="1098320" cy="1200329"/>
          </a:xfrm>
          <a:prstGeom prst="rect">
            <a:avLst/>
          </a:prstGeom>
          <a:noFill/>
        </p:spPr>
        <p:txBody>
          <a:bodyPr wrap="square">
            <a:spAutoFit/>
          </a:bodyPr>
          <a:lstStyle/>
          <a:p>
            <a:r>
              <a:rPr lang="en-US" sz="1200" b="1"/>
              <a:t>1980: </a:t>
            </a:r>
            <a:r>
              <a:rPr lang="en-US" sz="1200"/>
              <a:t>Addition of waste treatment system exclusion</a:t>
            </a:r>
          </a:p>
        </p:txBody>
      </p:sp>
      <p:cxnSp>
        <p:nvCxnSpPr>
          <p:cNvPr id="69" name="Straight Arrow Connector 68">
            <a:extLst>
              <a:ext uri="{FF2B5EF4-FFF2-40B4-BE49-F238E27FC236}">
                <a16:creationId xmlns:a16="http://schemas.microsoft.com/office/drawing/2014/main" id="{C8611C97-B48C-4680-9FDF-92450CC7F382}"/>
              </a:ext>
            </a:extLst>
          </p:cNvPr>
          <p:cNvCxnSpPr>
            <a:cxnSpLocks/>
          </p:cNvCxnSpPr>
          <p:nvPr/>
        </p:nvCxnSpPr>
        <p:spPr>
          <a:xfrm>
            <a:off x="2066713" y="4402981"/>
            <a:ext cx="0" cy="363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27F3222-B36D-48A9-9A9C-B7BBEB550B16}"/>
              </a:ext>
            </a:extLst>
          </p:cNvPr>
          <p:cNvCxnSpPr>
            <a:cxnSpLocks/>
          </p:cNvCxnSpPr>
          <p:nvPr/>
        </p:nvCxnSpPr>
        <p:spPr>
          <a:xfrm>
            <a:off x="2908127" y="4314769"/>
            <a:ext cx="0" cy="46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F81FE0D-DCAB-4E2B-B35C-D195301C4E68}"/>
              </a:ext>
            </a:extLst>
          </p:cNvPr>
          <p:cNvCxnSpPr>
            <a:cxnSpLocks/>
          </p:cNvCxnSpPr>
          <p:nvPr/>
        </p:nvCxnSpPr>
        <p:spPr>
          <a:xfrm>
            <a:off x="3741403" y="4308903"/>
            <a:ext cx="0" cy="458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CDBECBA-F189-4E51-AF89-4D51A8F3EC7C}"/>
              </a:ext>
            </a:extLst>
          </p:cNvPr>
          <p:cNvCxnSpPr>
            <a:cxnSpLocks/>
          </p:cNvCxnSpPr>
          <p:nvPr/>
        </p:nvCxnSpPr>
        <p:spPr>
          <a:xfrm>
            <a:off x="4845483" y="4393928"/>
            <a:ext cx="0" cy="415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D433395-0016-4771-A8E6-AC999DDF80EC}"/>
              </a:ext>
            </a:extLst>
          </p:cNvPr>
          <p:cNvCxnSpPr>
            <a:cxnSpLocks/>
          </p:cNvCxnSpPr>
          <p:nvPr/>
        </p:nvCxnSpPr>
        <p:spPr>
          <a:xfrm>
            <a:off x="5808583" y="4419489"/>
            <a:ext cx="0" cy="363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8B9DD30-0A84-403E-911B-C6A03121D8BF}"/>
              </a:ext>
            </a:extLst>
          </p:cNvPr>
          <p:cNvCxnSpPr>
            <a:cxnSpLocks/>
          </p:cNvCxnSpPr>
          <p:nvPr/>
        </p:nvCxnSpPr>
        <p:spPr>
          <a:xfrm>
            <a:off x="7606536" y="4314771"/>
            <a:ext cx="0" cy="403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6ECF9D6-1C14-4403-BF6B-64C5F1F00F6A}"/>
              </a:ext>
            </a:extLst>
          </p:cNvPr>
          <p:cNvCxnSpPr/>
          <p:nvPr/>
        </p:nvCxnSpPr>
        <p:spPr>
          <a:xfrm flipV="1">
            <a:off x="4412347" y="4054279"/>
            <a:ext cx="0" cy="404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D0CEE79-CD67-4223-B7B7-A3183AD99151}"/>
              </a:ext>
            </a:extLst>
          </p:cNvPr>
          <p:cNvCxnSpPr>
            <a:cxnSpLocks/>
          </p:cNvCxnSpPr>
          <p:nvPr/>
        </p:nvCxnSpPr>
        <p:spPr>
          <a:xfrm flipH="1" flipV="1">
            <a:off x="6749252" y="4048385"/>
            <a:ext cx="4049" cy="467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E80EBF3-AA25-4267-B886-DDF383F07597}"/>
              </a:ext>
            </a:extLst>
          </p:cNvPr>
          <p:cNvSpPr>
            <a:spLocks noGrp="1"/>
          </p:cNvSpPr>
          <p:nvPr>
            <p:ph type="sldNum" sz="quarter" idx="12"/>
          </p:nvPr>
        </p:nvSpPr>
        <p:spPr/>
        <p:txBody>
          <a:bodyPr>
            <a:normAutofit lnSpcReduction="10000"/>
          </a:bodyPr>
          <a:lstStyle/>
          <a:p>
            <a:fld id="{4FAB73BC-B049-4115-A692-8D63A059BFB8}" type="slidenum">
              <a:rPr lang="en-US" smtClean="0"/>
              <a:t>5</a:t>
            </a:fld>
            <a:endParaRPr lang="en-US"/>
          </a:p>
        </p:txBody>
      </p:sp>
    </p:spTree>
    <p:extLst>
      <p:ext uri="{BB962C8B-B14F-4D97-AF65-F5344CB8AC3E}">
        <p14:creationId xmlns:p14="http://schemas.microsoft.com/office/powerpoint/2010/main" val="164619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lnSpcReduction="10000"/>
          </a:bodyPr>
          <a:lstStyle/>
          <a:p>
            <a:fld id="{43C0F3D6-E730-47FE-9978-0DD13E45B0B2}" type="slidenum">
              <a:rPr lang="en-US" smtClean="0"/>
              <a:pPr/>
              <a:t>6</a:t>
            </a:fld>
            <a:endParaRPr lang="en-US" dirty="0"/>
          </a:p>
        </p:txBody>
      </p:sp>
      <p:sp>
        <p:nvSpPr>
          <p:cNvPr id="2" name="Title 1"/>
          <p:cNvSpPr>
            <a:spLocks noGrp="1"/>
          </p:cNvSpPr>
          <p:nvPr>
            <p:ph type="title" idx="4294967295"/>
          </p:nvPr>
        </p:nvSpPr>
        <p:spPr>
          <a:xfrm>
            <a:off x="1202055" y="556260"/>
            <a:ext cx="9134475" cy="762000"/>
          </a:xfrm>
        </p:spPr>
        <p:txBody>
          <a:bodyPr>
            <a:noAutofit/>
          </a:bodyPr>
          <a:lstStyle/>
          <a:p>
            <a:pPr algn="ctr"/>
            <a:r>
              <a:rPr lang="en-US" sz="4000" b="1" dirty="0">
                <a:latin typeface="Times New Roman" panose="02020603050405020304" pitchFamily="18" charset="0"/>
                <a:cs typeface="Times New Roman" panose="02020603050405020304" pitchFamily="18" charset="0"/>
              </a:rPr>
              <a:t>A Very Brief History of WOTUS - Part 1</a:t>
            </a:r>
          </a:p>
        </p:txBody>
      </p:sp>
      <p:sp>
        <p:nvSpPr>
          <p:cNvPr id="3" name="Content Placeholder 2"/>
          <p:cNvSpPr>
            <a:spLocks noGrp="1"/>
          </p:cNvSpPr>
          <p:nvPr>
            <p:ph sz="half" idx="4294967295"/>
          </p:nvPr>
        </p:nvSpPr>
        <p:spPr>
          <a:xfrm>
            <a:off x="140970" y="2389188"/>
            <a:ext cx="11151870" cy="3783018"/>
          </a:xfrm>
        </p:spPr>
        <p:txBody>
          <a:bodyPr>
            <a:normAutofit lnSpcReduction="10000"/>
          </a:bodyPr>
          <a:lstStyle/>
          <a:p>
            <a:pPr marL="0" indent="0" defTabSz="769938">
              <a:spcAft>
                <a:spcPts val="600"/>
              </a:spcAft>
              <a:buClr>
                <a:srgbClr val="C00000"/>
              </a:buClr>
              <a:buNone/>
            </a:pPr>
            <a:r>
              <a:rPr lang="en-US" sz="2800" dirty="0">
                <a:solidFill>
                  <a:srgbClr val="C00000"/>
                </a:solidFill>
                <a:latin typeface="Times New Roman" panose="02020603050405020304" pitchFamily="18" charset="0"/>
                <a:cs typeface="Times New Roman" panose="02020603050405020304" pitchFamily="18" charset="0"/>
              </a:rPr>
              <a:t>July 1977 	</a:t>
            </a:r>
            <a:r>
              <a:rPr lang="en-US" sz="2800" dirty="0">
                <a:solidFill>
                  <a:schemeClr val="tx1"/>
                </a:solidFill>
                <a:latin typeface="Times New Roman" panose="02020603050405020304" pitchFamily="18" charset="0"/>
                <a:cs typeface="Times New Roman" panose="02020603050405020304" pitchFamily="18" charset="0"/>
              </a:rPr>
              <a:t>–  First definition of “waters of the US” in Corps regulations </a:t>
            </a:r>
          </a:p>
          <a:p>
            <a:pPr marL="0" indent="0" defTabSz="769938">
              <a:spcAft>
                <a:spcPts val="600"/>
              </a:spcAft>
              <a:buClr>
                <a:srgbClr val="C00000"/>
              </a:buClr>
              <a:buNone/>
            </a:pPr>
            <a:r>
              <a:rPr lang="en-US" sz="2800" dirty="0">
                <a:solidFill>
                  <a:srgbClr val="C00000"/>
                </a:solidFill>
                <a:latin typeface="Times New Roman" panose="02020603050405020304" pitchFamily="18" charset="0"/>
                <a:cs typeface="Times New Roman" panose="02020603050405020304" pitchFamily="18" charset="0"/>
              </a:rPr>
              <a:t>July 1985 	</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United States </a:t>
            </a:r>
            <a:r>
              <a:rPr lang="en-US" sz="2800" dirty="0">
                <a:latin typeface="Times New Roman" panose="02020603050405020304" pitchFamily="18" charset="0"/>
                <a:cs typeface="Times New Roman" panose="02020603050405020304" pitchFamily="18" charset="0"/>
              </a:rPr>
              <a:t>v. </a:t>
            </a:r>
            <a:r>
              <a:rPr lang="en-US" sz="2800" i="1" dirty="0">
                <a:latin typeface="Times New Roman" panose="02020603050405020304" pitchFamily="18" charset="0"/>
                <a:cs typeface="Times New Roman" panose="02020603050405020304" pitchFamily="18" charset="0"/>
              </a:rPr>
              <a:t>Riverside Bayview Homes</a:t>
            </a:r>
            <a:endParaRPr lang="en-US" sz="2800" dirty="0">
              <a:latin typeface="Times New Roman" panose="02020603050405020304" pitchFamily="18" charset="0"/>
              <a:cs typeface="Times New Roman" panose="02020603050405020304" pitchFamily="18" charset="0"/>
            </a:endParaRPr>
          </a:p>
          <a:p>
            <a:pPr marL="0" indent="0" defTabSz="769938">
              <a:spcAft>
                <a:spcPts val="600"/>
              </a:spcAft>
              <a:buClr>
                <a:srgbClr val="C00000"/>
              </a:buClr>
              <a:buNone/>
            </a:pPr>
            <a:r>
              <a:rPr lang="en-US" sz="2800" dirty="0">
                <a:solidFill>
                  <a:srgbClr val="C00000"/>
                </a:solidFill>
                <a:latin typeface="Times New Roman" panose="02020603050405020304" pitchFamily="18" charset="0"/>
                <a:cs typeface="Times New Roman" panose="02020603050405020304" pitchFamily="18" charset="0"/>
              </a:rPr>
              <a:t>June 1988	</a:t>
            </a:r>
            <a:r>
              <a:rPr lang="en-US" sz="2800" dirty="0">
                <a:solidFill>
                  <a:schemeClr val="tx1"/>
                </a:solidFill>
                <a:latin typeface="Times New Roman" panose="02020603050405020304" pitchFamily="18" charset="0"/>
                <a:cs typeface="Times New Roman" panose="02020603050405020304" pitchFamily="18" charset="0"/>
              </a:rPr>
              <a:t>–  Last modification of the EPA regulatory definition (until 2015 		    CWR)</a:t>
            </a:r>
          </a:p>
          <a:p>
            <a:pPr marL="0" indent="0" defTabSz="769938">
              <a:spcAft>
                <a:spcPts val="600"/>
              </a:spcAft>
              <a:buClr>
                <a:srgbClr val="C00000"/>
              </a:buClr>
              <a:buNone/>
            </a:pPr>
            <a:r>
              <a:rPr lang="en-US" sz="2800" dirty="0">
                <a:solidFill>
                  <a:srgbClr val="C00000"/>
                </a:solidFill>
                <a:latin typeface="Times New Roman" panose="02020603050405020304" pitchFamily="18" charset="0"/>
                <a:cs typeface="Times New Roman" panose="02020603050405020304" pitchFamily="18" charset="0"/>
              </a:rPr>
              <a:t>Jan 2001 	</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SWANCC</a:t>
            </a:r>
            <a:r>
              <a:rPr lang="en-US" sz="2800" dirty="0">
                <a:solidFill>
                  <a:schemeClr val="tx1"/>
                </a:solidFill>
                <a:latin typeface="Times New Roman" panose="02020603050405020304" pitchFamily="18" charset="0"/>
                <a:cs typeface="Times New Roman" panose="02020603050405020304" pitchFamily="18" charset="0"/>
              </a:rPr>
              <a:t>:  Narrows jurisdiction for isolated waters</a:t>
            </a:r>
          </a:p>
          <a:p>
            <a:pPr marL="0" indent="0" defTabSz="769938">
              <a:buClr>
                <a:srgbClr val="C00000"/>
              </a:buClr>
              <a:buNone/>
            </a:pPr>
            <a:r>
              <a:rPr lang="en-US" sz="2800" dirty="0">
                <a:solidFill>
                  <a:srgbClr val="C00000"/>
                </a:solidFill>
                <a:latin typeface="Times New Roman" panose="02020603050405020304" pitchFamily="18" charset="0"/>
                <a:cs typeface="Times New Roman" panose="02020603050405020304" pitchFamily="18" charset="0"/>
              </a:rPr>
              <a:t>June 2006	</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Rapanos</a:t>
            </a:r>
            <a:r>
              <a:rPr lang="en-US" sz="2800" dirty="0">
                <a:solidFill>
                  <a:schemeClr val="tx1"/>
                </a:solidFill>
                <a:latin typeface="Times New Roman" panose="02020603050405020304" pitchFamily="18" charset="0"/>
                <a:cs typeface="Times New Roman" panose="02020603050405020304" pitchFamily="18" charset="0"/>
              </a:rPr>
              <a:t>:  Addresses “relatively permanent waters” &amp; 				    “significant nexus”</a:t>
            </a:r>
          </a:p>
        </p:txBody>
      </p:sp>
    </p:spTree>
    <p:extLst>
      <p:ext uri="{BB962C8B-B14F-4D97-AF65-F5344CB8AC3E}">
        <p14:creationId xmlns:p14="http://schemas.microsoft.com/office/powerpoint/2010/main" val="319998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457200"/>
            <a:ext cx="8763000" cy="914400"/>
          </a:xfrm>
        </p:spPr>
        <p:txBody>
          <a:bodyPr>
            <a:normAutofit/>
          </a:bodyPr>
          <a:lstStyle/>
          <a:p>
            <a:pPr algn="ctr"/>
            <a:r>
              <a:rPr lang="en-US" sz="4000" b="1" dirty="0">
                <a:latin typeface="Times New Roman" panose="02020603050405020304" pitchFamily="18" charset="0"/>
                <a:cs typeface="Times New Roman" panose="02020603050405020304" pitchFamily="18" charset="0"/>
              </a:rPr>
              <a:t>Redefining WOTUS</a:t>
            </a:r>
          </a:p>
        </p:txBody>
      </p:sp>
      <p:sp>
        <p:nvSpPr>
          <p:cNvPr id="3" name="Content Placeholder 2"/>
          <p:cNvSpPr>
            <a:spLocks noGrp="1"/>
          </p:cNvSpPr>
          <p:nvPr>
            <p:ph idx="1"/>
          </p:nvPr>
        </p:nvSpPr>
        <p:spPr>
          <a:xfrm>
            <a:off x="84083" y="1608083"/>
            <a:ext cx="11542986" cy="4214648"/>
          </a:xfrm>
        </p:spPr>
        <p:txBody>
          <a:bodyPr>
            <a:noAutofit/>
          </a:bodyPr>
          <a:lstStyle/>
          <a:p>
            <a:pPr marL="0" indent="0">
              <a:lnSpc>
                <a:spcPct val="100000"/>
              </a:lnSpc>
              <a:spcAft>
                <a:spcPts val="0"/>
              </a:spcAft>
              <a:buNone/>
            </a:pPr>
            <a:r>
              <a:rPr lang="en-US" sz="2400" dirty="0">
                <a:latin typeface="Times New Roman" panose="02020603050405020304" pitchFamily="18" charset="0"/>
                <a:cs typeface="Times New Roman" panose="02020603050405020304" pitchFamily="18" charset="0"/>
              </a:rPr>
              <a:t>After </a:t>
            </a:r>
            <a:r>
              <a:rPr lang="en-US" sz="2400" i="1" dirty="0">
                <a:latin typeface="Times New Roman" panose="02020603050405020304" pitchFamily="18" charset="0"/>
                <a:cs typeface="Times New Roman" panose="02020603050405020304" pitchFamily="18" charset="0"/>
              </a:rPr>
              <a:t>SWANCC</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Rapanos</a:t>
            </a:r>
            <a:r>
              <a:rPr lang="en-US" sz="2400" dirty="0">
                <a:latin typeface="Times New Roman" panose="02020603050405020304" pitchFamily="18" charset="0"/>
                <a:cs typeface="Times New Roman" panose="02020603050405020304" pitchFamily="18" charset="0"/>
              </a:rPr>
              <a:t>, call for EPA and the Army Corps to do rulemaking to </a:t>
            </a:r>
          </a:p>
          <a:p>
            <a:pPr marL="0" indent="0">
              <a:lnSpc>
                <a:spcPct val="100000"/>
              </a:lnSpc>
              <a:spcAft>
                <a:spcPts val="0"/>
              </a:spcAft>
              <a:buNone/>
            </a:pPr>
            <a:r>
              <a:rPr lang="en-US" sz="2400" dirty="0">
                <a:latin typeface="Times New Roman" panose="02020603050405020304" pitchFamily="18" charset="0"/>
                <a:cs typeface="Times New Roman" panose="02020603050405020304" pitchFamily="18" charset="0"/>
              </a:rPr>
              <a:t>define “waters of the US”</a:t>
            </a:r>
          </a:p>
          <a:p>
            <a:pPr lvl="1"/>
            <a:r>
              <a:rPr lang="en-US" sz="1800" dirty="0">
                <a:latin typeface="Times New Roman" panose="02020603050405020304" pitchFamily="18" charset="0"/>
                <a:cs typeface="Times New Roman" panose="02020603050405020304" pitchFamily="18" charset="0"/>
              </a:rPr>
              <a:t>Cases had created confusion and uncertainty over the exact definition of waters of the United States  </a:t>
            </a:r>
          </a:p>
          <a:p>
            <a:pPr lvl="1"/>
            <a:r>
              <a:rPr lang="en-US" sz="1800" dirty="0">
                <a:latin typeface="Times New Roman" panose="02020603050405020304" pitchFamily="18" charset="0"/>
                <a:cs typeface="Times New Roman" panose="02020603050405020304" pitchFamily="18" charset="0"/>
              </a:rPr>
              <a:t>Decisions did not invalidate the longstanding regulatory definition, but did provide important qualifiers on how the definition should be implemented</a:t>
            </a:r>
          </a:p>
          <a:p>
            <a:pPr marL="0" indent="0">
              <a:buNone/>
            </a:pPr>
            <a:r>
              <a:rPr lang="en-US" sz="2400" dirty="0">
                <a:latin typeface="Times New Roman" panose="02020603050405020304" pitchFamily="18" charset="0"/>
                <a:cs typeface="Times New Roman" panose="02020603050405020304" pitchFamily="18" charset="0"/>
              </a:rPr>
              <a:t>Guidance was helpful, but can’t provide the type of specificity stakeholders requested</a:t>
            </a:r>
          </a:p>
          <a:p>
            <a:pPr lvl="1"/>
            <a:r>
              <a:rPr lang="en-US" sz="1800" dirty="0">
                <a:latin typeface="Times New Roman" panose="02020603050405020304" pitchFamily="18" charset="0"/>
                <a:cs typeface="Times New Roman" panose="02020603050405020304" pitchFamily="18" charset="0"/>
              </a:rPr>
              <a:t>Can’t define terms</a:t>
            </a:r>
          </a:p>
          <a:p>
            <a:pPr lvl="1"/>
            <a:r>
              <a:rPr lang="en-US" sz="1800" dirty="0">
                <a:latin typeface="Times New Roman" panose="02020603050405020304" pitchFamily="18" charset="0"/>
                <a:cs typeface="Times New Roman" panose="02020603050405020304" pitchFamily="18" charset="0"/>
              </a:rPr>
              <a:t>Can’t create or modify rights or obligations</a:t>
            </a:r>
          </a:p>
          <a:p>
            <a:pPr marL="0" indent="0">
              <a:buNone/>
            </a:pPr>
            <a:r>
              <a:rPr lang="en-US" sz="2400" dirty="0">
                <a:latin typeface="Times New Roman" panose="02020603050405020304" pitchFamily="18" charset="0"/>
                <a:cs typeface="Times New Roman" panose="02020603050405020304" pitchFamily="18" charset="0"/>
              </a:rPr>
              <a:t>As a result, the agencies began a rulemaking effort early in 2011  </a:t>
            </a:r>
          </a:p>
        </p:txBody>
      </p:sp>
    </p:spTree>
    <p:extLst>
      <p:ext uri="{BB962C8B-B14F-4D97-AF65-F5344CB8AC3E}">
        <p14:creationId xmlns:p14="http://schemas.microsoft.com/office/powerpoint/2010/main" val="110475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97" y="914400"/>
            <a:ext cx="9211103" cy="1219200"/>
          </a:xfrm>
        </p:spPr>
        <p:txBody>
          <a:bodyPr>
            <a:noAutofit/>
          </a:bodyPr>
          <a:lstStyle/>
          <a:p>
            <a:pPr algn="ctr"/>
            <a:r>
              <a:rPr lang="en-US" sz="4000" b="1" dirty="0">
                <a:latin typeface="Times New Roman" panose="02020603050405020304" pitchFamily="18" charset="0"/>
                <a:cs typeface="Times New Roman" panose="02020603050405020304" pitchFamily="18" charset="0"/>
              </a:rPr>
              <a:t>A Very Brief History of WOTUS Cont’d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the Clean Water Rule</a:t>
            </a:r>
          </a:p>
        </p:txBody>
      </p:sp>
      <p:sp>
        <p:nvSpPr>
          <p:cNvPr id="3" name="Content Placeholder 2"/>
          <p:cNvSpPr>
            <a:spLocks noGrp="1"/>
          </p:cNvSpPr>
          <p:nvPr>
            <p:ph sz="half" idx="1"/>
          </p:nvPr>
        </p:nvSpPr>
        <p:spPr>
          <a:xfrm>
            <a:off x="512548" y="2133600"/>
            <a:ext cx="10896600" cy="4419600"/>
          </a:xfrm>
        </p:spPr>
        <p:txBody>
          <a:bodyPr>
            <a:normAutofit fontScale="92500" lnSpcReduction="20000"/>
          </a:bodyPr>
          <a:lstStyle/>
          <a:p>
            <a:pPr marL="0" indent="0">
              <a:buNone/>
            </a:pP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a:solidFill>
                  <a:srgbClr val="C00000"/>
                </a:solidFill>
                <a:latin typeface="Times New Roman" panose="02020603050405020304" pitchFamily="18" charset="0"/>
                <a:cs typeface="Times New Roman" panose="02020603050405020304" pitchFamily="18" charset="0"/>
              </a:rPr>
              <a:t>  </a:t>
            </a:r>
          </a:p>
          <a:p>
            <a:pPr marL="0" indent="0">
              <a:buNone/>
            </a:pPr>
            <a:r>
              <a:rPr lang="en-US" sz="2800" dirty="0">
                <a:solidFill>
                  <a:srgbClr val="C00000"/>
                </a:solidFill>
                <a:latin typeface="Times New Roman" panose="02020603050405020304" pitchFamily="18" charset="0"/>
                <a:cs typeface="Times New Roman" panose="02020603050405020304" pitchFamily="18" charset="0"/>
              </a:rPr>
              <a:t>Aug 28, 2015 </a:t>
            </a:r>
            <a:r>
              <a:rPr lang="en-US" sz="2800" dirty="0">
                <a:solidFill>
                  <a:schemeClr val="tx1"/>
                </a:solidFill>
                <a:latin typeface="Times New Roman" panose="02020603050405020304" pitchFamily="18" charset="0"/>
                <a:cs typeface="Times New Roman" panose="02020603050405020304" pitchFamily="18" charset="0"/>
              </a:rPr>
              <a:t>– Original effective date for </a:t>
            </a:r>
            <a:r>
              <a:rPr lang="en-US" sz="2800" dirty="0">
                <a:latin typeface="Times New Roman" panose="02020603050405020304" pitchFamily="18" charset="0"/>
                <a:cs typeface="Times New Roman" panose="02020603050405020304" pitchFamily="18" charset="0"/>
              </a:rPr>
              <a:t>CWR (80 FR 37054, June 29, 		               2015) </a:t>
            </a:r>
            <a:endParaRPr lang="en-US" sz="2800" dirty="0">
              <a:solidFill>
                <a:schemeClr val="tx1"/>
              </a:solidFill>
              <a:latin typeface="Times New Roman" panose="02020603050405020304" pitchFamily="18" charset="0"/>
              <a:cs typeface="Times New Roman" panose="02020603050405020304" pitchFamily="18" charset="0"/>
            </a:endParaRPr>
          </a:p>
          <a:p>
            <a:pPr marL="0" indent="0">
              <a:buNone/>
            </a:pPr>
            <a:r>
              <a:rPr lang="en-US" sz="2800" dirty="0">
                <a:solidFill>
                  <a:srgbClr val="C00000"/>
                </a:solidFill>
                <a:latin typeface="Times New Roman" panose="02020603050405020304" pitchFamily="18" charset="0"/>
                <a:cs typeface="Times New Roman" panose="02020603050405020304" pitchFamily="18" charset="0"/>
              </a:rPr>
              <a:t>  </a:t>
            </a:r>
          </a:p>
          <a:p>
            <a:pPr marL="0" indent="0">
              <a:buNone/>
            </a:pPr>
            <a:r>
              <a:rPr lang="en-US" sz="2800" dirty="0">
                <a:solidFill>
                  <a:srgbClr val="C00000"/>
                </a:solidFill>
                <a:latin typeface="Times New Roman" panose="02020603050405020304" pitchFamily="18" charset="0"/>
                <a:cs typeface="Times New Roman" panose="02020603050405020304" pitchFamily="18" charset="0"/>
              </a:rPr>
              <a:t>Oct 9, 2015	</a:t>
            </a:r>
            <a:r>
              <a:rPr lang="en-US" sz="2800" dirty="0">
                <a:solidFill>
                  <a:schemeClr val="tx1"/>
                </a:solidFill>
                <a:latin typeface="Times New Roman" panose="02020603050405020304" pitchFamily="18" charset="0"/>
                <a:cs typeface="Times New Roman" panose="02020603050405020304" pitchFamily="18" charset="0"/>
              </a:rPr>
              <a:t>– Nationwide Stay of CWR by the 6</a:t>
            </a:r>
            <a:r>
              <a:rPr lang="en-US" sz="2800" baseline="30000" dirty="0">
                <a:solidFill>
                  <a:schemeClr val="tx1"/>
                </a:solidFill>
                <a:latin typeface="Times New Roman" panose="02020603050405020304" pitchFamily="18" charset="0"/>
                <a:cs typeface="Times New Roman" panose="02020603050405020304" pitchFamily="18" charset="0"/>
              </a:rPr>
              <a:t>th</a:t>
            </a:r>
            <a:r>
              <a:rPr lang="en-US" sz="2800" dirty="0">
                <a:solidFill>
                  <a:schemeClr val="tx1"/>
                </a:solidFill>
                <a:latin typeface="Times New Roman" panose="02020603050405020304" pitchFamily="18" charset="0"/>
                <a:cs typeface="Times New Roman" panose="02020603050405020304" pitchFamily="18" charset="0"/>
              </a:rPr>
              <a:t> Cir. Court of Appeals</a:t>
            </a:r>
          </a:p>
          <a:p>
            <a:pPr marL="0" indent="0">
              <a:buNone/>
            </a:pPr>
            <a:r>
              <a:rPr lang="en-US" sz="2800" dirty="0">
                <a:latin typeface="Times New Roman" panose="02020603050405020304" pitchFamily="18" charset="0"/>
                <a:cs typeface="Times New Roman" panose="02020603050405020304" pitchFamily="18" charset="0"/>
              </a:rPr>
              <a:t>	            – return to the 1986 rule plus guidance and applicable case 		               law</a:t>
            </a:r>
            <a:endParaRPr lang="en-US" sz="2800"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dirty="0">
                <a:solidFill>
                  <a:schemeClr val="tx1"/>
                </a:solidFill>
                <a:latin typeface="Times New Roman" panose="02020603050405020304" pitchFamily="18" charset="0"/>
                <a:cs typeface="Times New Roman" panose="02020603050405020304" pitchFamily="18" charset="0"/>
              </a:rPr>
              <a:t> </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  </a:t>
            </a:r>
            <a:endParaRPr lang="en-US" sz="1800" dirty="0">
              <a:solidFill>
                <a:srgbClr val="C00000"/>
              </a:solidFill>
            </a:endParaRPr>
          </a:p>
        </p:txBody>
      </p:sp>
      <p:sp>
        <p:nvSpPr>
          <p:cNvPr id="5" name="Slide Number Placeholder 4"/>
          <p:cNvSpPr>
            <a:spLocks noGrp="1"/>
          </p:cNvSpPr>
          <p:nvPr>
            <p:ph type="sldNum" sz="quarter" idx="12"/>
          </p:nvPr>
        </p:nvSpPr>
        <p:spPr/>
        <p:txBody>
          <a:bodyPr>
            <a:normAutofit lnSpcReduction="10000"/>
          </a:bodyPr>
          <a:lstStyle/>
          <a:p>
            <a:fld id="{43C0F3D6-E730-47FE-9978-0DD13E45B0B2}" type="slidenum">
              <a:rPr lang="en-US" smtClean="0"/>
              <a:pPr/>
              <a:t>8</a:t>
            </a:fld>
            <a:endParaRPr lang="en-US" dirty="0"/>
          </a:p>
        </p:txBody>
      </p:sp>
    </p:spTree>
    <p:extLst>
      <p:ext uri="{BB962C8B-B14F-4D97-AF65-F5344CB8AC3E}">
        <p14:creationId xmlns:p14="http://schemas.microsoft.com/office/powerpoint/2010/main" val="34512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457200"/>
            <a:ext cx="8763000" cy="914400"/>
          </a:xfrm>
        </p:spPr>
        <p:txBody>
          <a:bodyPr>
            <a:normAutofit/>
          </a:bodyPr>
          <a:lstStyle/>
          <a:p>
            <a:pPr algn="ctr"/>
            <a:r>
              <a:rPr lang="en-US" sz="4000" b="1" dirty="0">
                <a:latin typeface="Times New Roman" panose="02020603050405020304" pitchFamily="18" charset="0"/>
                <a:cs typeface="Times New Roman" panose="02020603050405020304" pitchFamily="18" charset="0"/>
              </a:rPr>
              <a:t>2017 Executive Order</a:t>
            </a:r>
          </a:p>
        </p:txBody>
      </p:sp>
      <p:sp>
        <p:nvSpPr>
          <p:cNvPr id="3" name="Content Placeholder 2"/>
          <p:cNvSpPr>
            <a:spLocks noGrp="1"/>
          </p:cNvSpPr>
          <p:nvPr>
            <p:ph idx="1"/>
          </p:nvPr>
        </p:nvSpPr>
        <p:spPr>
          <a:xfrm>
            <a:off x="914400" y="1692166"/>
            <a:ext cx="10363200" cy="5181600"/>
          </a:xfrm>
        </p:spPr>
        <p:txBody>
          <a:bodyPr>
            <a:normAutofit/>
          </a:bodyPr>
          <a:lstStyle/>
          <a:p>
            <a:pPr marL="0" indent="0">
              <a:buNone/>
            </a:pPr>
            <a:r>
              <a:rPr lang="en-US" sz="2800" b="1" dirty="0">
                <a:latin typeface="Times New Roman" panose="02020603050405020304" pitchFamily="18" charset="0"/>
                <a:cs typeface="Times New Roman" panose="02020603050405020304" pitchFamily="18" charset="0"/>
              </a:rPr>
              <a:t>Presidential Executive Order 13778 </a:t>
            </a:r>
            <a:r>
              <a:rPr lang="en-US" sz="2800" dirty="0">
                <a:latin typeface="Times New Roman" panose="02020603050405020304" pitchFamily="18" charset="0"/>
                <a:cs typeface="Times New Roman" panose="02020603050405020304" pitchFamily="18" charset="0"/>
              </a:rPr>
              <a:t>signed on Feb. 28, 2017</a:t>
            </a:r>
          </a:p>
          <a:p>
            <a:pPr marL="0" indent="0">
              <a:buNone/>
            </a:pPr>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Entitled “Presidential Executive Order on Restoring the Rule of Law, Federalism, and Economic Growth by Reviewing the ‘Waters of the United States’ Rule”</a:t>
            </a:r>
          </a:p>
          <a:p>
            <a:pPr lvl="1"/>
            <a:r>
              <a:rPr lang="en-US" sz="2800" dirty="0">
                <a:latin typeface="Times New Roman" panose="02020603050405020304" pitchFamily="18" charset="0"/>
                <a:cs typeface="Times New Roman" panose="02020603050405020304" pitchFamily="18" charset="0"/>
              </a:rPr>
              <a:t>Calls for EPA and Army Corps to review the final Clean Water Rule and “publish for notice and comment a proposed rule rescinding or revising the rule…”</a:t>
            </a:r>
          </a:p>
          <a:p>
            <a:pPr lvl="1"/>
            <a:r>
              <a:rPr lang="en-US" sz="2800" dirty="0">
                <a:latin typeface="Times New Roman" panose="02020603050405020304" pitchFamily="18" charset="0"/>
                <a:cs typeface="Times New Roman" panose="02020603050405020304" pitchFamily="18" charset="0"/>
              </a:rPr>
              <a:t>Agencies “shall consider interpreting the term ‘navigable waters’ in  manner consistent with Justice Scalia’s opinion” in </a:t>
            </a:r>
            <a:r>
              <a:rPr lang="en-US" sz="2800" i="1" dirty="0">
                <a:latin typeface="Times New Roman" panose="02020603050405020304" pitchFamily="18" charset="0"/>
                <a:cs typeface="Times New Roman" panose="02020603050405020304" pitchFamily="18" charset="0"/>
              </a:rPr>
              <a:t>Rapanos</a:t>
            </a:r>
            <a:r>
              <a:rPr lang="en-US" sz="2800" dirty="0">
                <a:latin typeface="Times New Roman" panose="02020603050405020304" pitchFamily="18" charset="0"/>
                <a:cs typeface="Times New Roman" panose="02020603050405020304" pitchFamily="18" charset="0"/>
              </a:rPr>
              <a:t>.”</a:t>
            </a:r>
          </a:p>
          <a:p>
            <a:pPr marL="393192" lvl="1" indent="0">
              <a:buNone/>
            </a:pPr>
            <a:endParaRPr lang="en-US" sz="2800" dirty="0"/>
          </a:p>
        </p:txBody>
      </p:sp>
    </p:spTree>
    <p:extLst>
      <p:ext uri="{BB962C8B-B14F-4D97-AF65-F5344CB8AC3E}">
        <p14:creationId xmlns:p14="http://schemas.microsoft.com/office/powerpoint/2010/main" val="80259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View">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mso-contentType ?>
<FormTemplates xmlns="http://schemas.microsoft.com/sharepoint/v3/contenttype/forms">
  <Display>DocumentLibraryForm</Display>
  <Edit>DocumentLibraryForm</Edit>
  <New>DocumentLibraryForm</New>
</FormTemplates>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mso-contentType ?>
<SharedContentType xmlns="Microsoft.SharePoint.Taxonomy.ContentTypeSync" SourceId="29f62856-1543-49d4-a736-4569d363f533" ContentTypeId="0x0101" PreviousValue="false"/>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ct:contentTypeSchema xmlns:ct="http://schemas.microsoft.com/office/2006/metadata/contentType" xmlns:ma="http://schemas.microsoft.com/office/2006/metadata/properties/metaAttributes" ct:_="" ma:_="" ma:contentTypeName="Document" ma:contentTypeID="0x0101003E006C3CAE27AB4E9E3B19DB5A42952C" ma:contentTypeVersion="13" ma:contentTypeDescription="Create a new document." ma:contentTypeScope="" ma:versionID="ec57fdd304810e5ea7b09332476ff33c">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391271e8-aa8e-4e30-9f2d-d66faef07e7f" xmlns:ns6="02353272-8412-4cd7-880f-df7e8f3e12cf" targetNamespace="http://schemas.microsoft.com/office/2006/metadata/properties" ma:root="true" ma:fieldsID="975d83edc02d8a2be27075a722c830b0" ns1:_="" ns2:_="" ns3:_="" ns4:_="" ns5:_="" ns6:_="">
    <xsd:import namespace="http://schemas.microsoft.com/sharepoint/v3"/>
    <xsd:import namespace="4ffa91fb-a0ff-4ac5-b2db-65c790d184a4"/>
    <xsd:import namespace="http://schemas.microsoft.com/sharepoint.v3"/>
    <xsd:import namespace="http://schemas.microsoft.com/sharepoint/v3/fields"/>
    <xsd:import namespace="391271e8-aa8e-4e30-9f2d-d66faef07e7f"/>
    <xsd:import namespace="02353272-8412-4cd7-880f-df7e8f3e12cf"/>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SharedWithUsers" minOccurs="0"/>
                <xsd:element ref="ns5:SharedWithDetails" minOccurs="0"/>
                <xsd:element ref="ns6:MediaServiceMetadata" minOccurs="0"/>
                <xsd:element ref="ns6:MediaServiceFastMetadata" minOccurs="0"/>
                <xsd:element ref="ns6:MediaServiceAutoTags" minOccurs="0"/>
                <xsd:element ref="ns6:MediaServiceGenerationTime" minOccurs="0"/>
                <xsd:element ref="ns6:MediaServiceEventHashCode" minOccurs="0"/>
                <xsd:element ref="ns6:MediaServiceDateTaken" minOccurs="0"/>
                <xsd:element ref="ns6:MediaServiceOCR" minOccurs="0"/>
                <xsd:element ref="ns6:MediaServiceLocation" minOccurs="0"/>
                <xsd:element ref="ns6: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0c209983-f3a5-4ec4-adb3-e821c96cdfda}" ma:internalName="TaxCatchAllLabel" ma:readOnly="true" ma:showField="CatchAllDataLabel" ma:web="391271e8-aa8e-4e30-9f2d-d66faef07e7f">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0c209983-f3a5-4ec4-adb3-e821c96cdfda}" ma:internalName="TaxCatchAll" ma:showField="CatchAllData" ma:web="391271e8-aa8e-4e30-9f2d-d66faef07e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1271e8-aa8e-4e30-9f2d-d66faef07e7f"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353272-8412-4cd7-880f-df7e8f3e12cf"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7" nillable="true" ma:displayName="Location" ma:indexed="true" ma:internalName="MediaServiceLocatio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2021-05-05T19:52:00+00:00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391271e8-aa8e-4e30-9f2d-d66faef07e7f">
      <UserInfo>
        <DisplayName>Neugeboren, Steven</DisplayName>
        <AccountId>47</AccountId>
        <AccountType/>
      </UserInfo>
      <UserInfo>
        <DisplayName>SharingLinks.2fe3fc69-e302-4aee-a459-153d0ef5e439.OrganizationEdit.02b28c0c-e19f-4aef-8a24-f3367e81404e</DisplayName>
        <AccountId>25</AccountId>
        <AccountType/>
      </UserInfo>
      <UserInfo>
        <DisplayName>William Springman - Outage Notification Primary</DisplayName>
        <AccountId>16</AccountId>
        <AccountType/>
      </UserInfo>
      <UserInfo>
        <DisplayName>Kupchan, Simma</DisplayName>
        <AccountId>24</AccountId>
        <AccountType/>
      </UserInfo>
      <UserInfo>
        <DisplayName>Beck, Whitney</DisplayName>
        <AccountId>19</AccountId>
        <AccountType/>
      </UserInfo>
      <UserInfo>
        <DisplayName>CWA Jurisdiction Team Members</DisplayName>
        <AccountId>6</AccountId>
        <AccountType/>
      </UserInfo>
      <UserInfo>
        <DisplayName>SharingLinks.2fe3fc69-e302-4aee-a459-153d0ef5e439.OrganizationView.422261b0-b101-45da-9d9f-8cdf81e7d5ed</DisplayName>
        <AccountId>26</AccountId>
        <AccountType/>
      </UserInfo>
      <UserInfo>
        <DisplayName>Kwok, Rose</DisplayName>
        <AccountId>14</AccountId>
        <AccountType/>
      </UserInfo>
      <UserInfo>
        <DisplayName>Hughes, Krista</DisplayName>
        <AccountId>27</AccountId>
        <AccountType/>
      </UserInfo>
      <UserInfo>
        <DisplayName>Matthew.S.Wilson@usace.army.mil</DisplayName>
        <AccountId>20</AccountId>
        <AccountType/>
      </UserInfo>
      <UserInfo>
        <DisplayName>Kelso, Julia</DisplayName>
        <AccountId>12</AccountId>
        <AccountType/>
      </UserInfo>
      <UserInfo>
        <DisplayName>SharingLinks.4622c643-8e0d-4eb6-a282-9525dac0a147.OrganizationView.683f111c-fb2a-47f9-825e-33f0ef529f55</DisplayName>
        <AccountId>30</AccountId>
        <AccountType/>
      </UserInfo>
      <UserInfo>
        <DisplayName>Goodwin, Kara</DisplayName>
        <AccountId>53</AccountId>
        <AccountType/>
      </UserInfo>
      <UserInfo>
        <DisplayName>Cindy Barger</DisplayName>
        <AccountId>54</AccountId>
        <AccountType/>
      </UserInfo>
      <UserInfo>
        <DisplayName>Warren, Nicholas</DisplayName>
        <AccountId>13</AccountId>
        <AccountType/>
      </UserInfo>
      <UserInfo>
        <DisplayName>Guignet, Dennis</DisplayName>
        <AccountId>59</AccountId>
        <AccountType/>
      </UserInfo>
      <UserInfo>
        <DisplayName>Christensen, Damaris</DisplayName>
        <AccountId>10</AccountId>
        <AccountType/>
      </UserInfo>
      <UserInfo>
        <DisplayName>spsearch</DisplayName>
        <AccountId>3</AccountId>
        <AccountType/>
      </UserInfo>
      <UserInfo>
        <DisplayName>Adamson, Joseph</DisplayName>
        <AccountId>61</AccountId>
        <AccountType/>
      </UserInfo>
      <UserInfo>
        <DisplayName>Kuntal Merchant</DisplayName>
        <AccountId>22</AccountId>
        <AccountType/>
      </UserInfo>
      <UserInfo>
        <DisplayName>Landeros, Daniel</DisplayName>
        <AccountId>75</AccountId>
        <AccountType/>
      </UserInfo>
      <UserInfo>
        <DisplayName>ODea, Elise</DisplayName>
        <AccountId>21</AccountId>
        <AccountType/>
      </UserInfo>
      <UserInfo>
        <DisplayName>Stacey Jensen</DisplayName>
        <AccountId>18</AccountId>
        <AccountType/>
      </UserInfo>
      <UserInfo>
        <DisplayName>Eisenberg, Mindy</DisplayName>
        <AccountId>15</AccountId>
        <AccountType/>
      </UserInfo>
      <UserInfo>
        <DisplayName>Downing, Donna</DisplayName>
        <AccountId>37</AccountId>
        <AccountType/>
      </UserInfo>
      <UserInfo>
        <DisplayName>SharingLinks.bde4e442-93f9-453c-8b9a-bbec531bcf2c.OrganizationView.8ad4cd70-4a46-4442-8dba-c5b16c768be8</DisplayName>
        <AccountId>71</AccountId>
        <AccountType/>
      </UserInfo>
      <UserInfo>
        <DisplayName>Almeter, Katelyn</DisplayName>
        <AccountId>131</AccountId>
        <AccountType/>
      </UserInfo>
      <UserInfo>
        <DisplayName>Kocher, Andrew</DisplayName>
        <AccountId>106</AccountId>
        <AccountType/>
      </UserInfo>
      <UserInfo>
        <DisplayName>Fitzgerald, Megan</DisplayName>
        <AccountId>197</AccountId>
        <AccountType/>
      </UserInfo>
      <UserInfo>
        <DisplayName>Harrington, Rachel</DisplayName>
        <AccountId>23</AccountId>
        <AccountType/>
      </UserInfo>
      <UserInfo>
        <DisplayName>Chemerys, Ruth</DisplayName>
        <AccountId>48</AccountId>
        <AccountType/>
      </UserInfo>
      <UserInfo>
        <DisplayName>Becker, Jon</DisplayName>
        <AccountId>159</AccountId>
        <AccountType/>
      </UserInfo>
      <UserInfo>
        <DisplayName>Bloom, Judy</DisplayName>
        <AccountId>243</AccountId>
        <AccountType/>
      </UserInfo>
      <UserInfo>
        <DisplayName>Weaver, Kerryann</DisplayName>
        <AccountId>168</AccountId>
        <AccountType/>
      </UserInfo>
      <UserInfo>
        <DisplayName>Rae, Sarah</DisplayName>
        <AccountId>397</AccountId>
        <AccountType/>
      </UserInfo>
      <UserInfo>
        <DisplayName>Naftz, Douglas</DisplayName>
        <AccountId>393</AccountId>
        <AccountType/>
      </UserInfo>
      <UserInfo>
        <DisplayName>Tunis McElwain</DisplayName>
        <AccountId>36</AccountId>
        <AccountType/>
      </UserInfo>
      <UserInfo>
        <DisplayName>Rush, Randall</DisplayName>
        <AccountId>130</AccountId>
        <AccountType/>
      </UserInfo>
      <UserInfo>
        <DisplayName>SharingLinks.48899773-be94-4d6d-bdfd-ac03e63028db.OrganizationView.4a16ba88-ddcd-4b22-96a5-cb2bf388e9c1</DisplayName>
        <AccountId>263</AccountId>
        <AccountType/>
      </UserInfo>
      <UserInfo>
        <DisplayName>Jackson, Laurianne</DisplayName>
        <AccountId>385</AccountId>
        <AccountType/>
      </UserInfo>
      <UserInfo>
        <DisplayName>Everyone</DisplayName>
        <AccountId>11</AccountId>
        <AccountType/>
      </UserInfo>
      <UserInfo>
        <DisplayName>Hewitt, Julie</DisplayName>
        <AccountId>40</AccountId>
        <AccountType/>
      </UserInfo>
      <UserInfo>
        <DisplayName>Fritz, Ken</DisplayName>
        <AccountId>102</AccountId>
        <AccountType/>
      </UserInfo>
      <UserInfo>
        <DisplayName>Laycock, Kelly</DisplayName>
        <AccountId>122</AccountId>
        <AccountType/>
      </UserInfo>
      <UserInfo>
        <DisplayName>Todd, Andrew</DisplayName>
        <AccountId>414</AccountId>
        <AccountType/>
      </UserInfo>
      <UserInfo>
        <DisplayName>Monsarrat, Julia</DisplayName>
        <AccountId>290</AccountId>
        <AccountType/>
      </UserInfo>
      <UserInfo>
        <DisplayName>Fleisig, Erica</DisplayName>
        <AccountId>291</AccountId>
        <AccountType/>
      </UserInfo>
      <UserInfo>
        <DisplayName>SharingLinks.02e7830d-4a72-4caa-ada7-6936a6dba595.OrganizationView.46c056b9-081b-44cd-a2e7-0c09c67eb103</DisplayName>
        <AccountId>34</AccountId>
        <AccountType/>
      </UserInfo>
      <UserInfo>
        <DisplayName>Elliott Carman</DisplayName>
        <AccountId>298</AccountId>
        <AccountType/>
      </UserInfo>
      <UserInfo>
        <DisplayName>Tajani, Zaheer H CIV (USA)</DisplayName>
        <AccountId>421</AccountId>
        <AccountType/>
      </UserInfo>
      <UserInfo>
        <DisplayName>Hicks, Matt</DisplayName>
        <AccountId>209</AccountId>
        <AccountType/>
      </UserInfo>
      <UserInfo>
        <DisplayName>Billah, Mohammed (he/him/his)</DisplayName>
        <AccountId>469</AccountId>
        <AccountType/>
      </UserInfo>
      <UserInfo>
        <DisplayName>Meek, Clifton</DisplayName>
        <AccountId>470</AccountId>
        <AccountType/>
      </UserInfo>
    </SharedWithUsers>
  </documentManagement>
</p:properties>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D489E6A-85EC-4BDD-910C-0759C1CACAD0}">
  <ds:schemaRefs>
    <ds:schemaRef ds:uri="ESRI.ArcGIS.Mapping.OfficeIntegration.PowerPointInfo"/>
  </ds:schemaRefs>
</ds:datastoreItem>
</file>

<file path=customXml/itemProps10.xml><?xml version="1.0" encoding="utf-8"?>
<ds:datastoreItem xmlns:ds="http://schemas.openxmlformats.org/officeDocument/2006/customXml" ds:itemID="{B009E368-8495-4DCF-96EE-2EC7E0BA3A32}">
  <ds:schemaRefs>
    <ds:schemaRef ds:uri="ESRI.ArcGIS.Mapping.OfficeIntegration.PowerPointInfo"/>
  </ds:schemaRefs>
</ds:datastoreItem>
</file>

<file path=customXml/itemProps11.xml><?xml version="1.0" encoding="utf-8"?>
<ds:datastoreItem xmlns:ds="http://schemas.openxmlformats.org/officeDocument/2006/customXml" ds:itemID="{32663AA5-96CD-4CF6-8F0D-BA467D1B0733}">
  <ds:schemaRefs>
    <ds:schemaRef ds:uri="ESRI.ArcGIS.Mapping.OfficeIntegration.PowerPointInfo"/>
  </ds:schemaRefs>
</ds:datastoreItem>
</file>

<file path=customXml/itemProps12.xml><?xml version="1.0" encoding="utf-8"?>
<ds:datastoreItem xmlns:ds="http://schemas.openxmlformats.org/officeDocument/2006/customXml" ds:itemID="{1A6736C1-B6B8-49F2-BBF0-4041E80A1C4B}">
  <ds:schemaRefs>
    <ds:schemaRef ds:uri="ESRI.ArcGIS.Mapping.OfficeIntegration.PowerPointInfo"/>
  </ds:schemaRefs>
</ds:datastoreItem>
</file>

<file path=customXml/itemProps13.xml><?xml version="1.0" encoding="utf-8"?>
<ds:datastoreItem xmlns:ds="http://schemas.openxmlformats.org/officeDocument/2006/customXml" ds:itemID="{2507106D-E7BA-49D3-8606-D382A664551F}">
  <ds:schemaRefs>
    <ds:schemaRef ds:uri="ESRI.ArcGIS.Mapping.OfficeIntegration.PowerPointInfo"/>
  </ds:schemaRefs>
</ds:datastoreItem>
</file>

<file path=customXml/itemProps14.xml><?xml version="1.0" encoding="utf-8"?>
<ds:datastoreItem xmlns:ds="http://schemas.openxmlformats.org/officeDocument/2006/customXml" ds:itemID="{72C22BD4-6E36-4B6A-966C-6177D638ECFF}">
  <ds:schemaRefs>
    <ds:schemaRef ds:uri="ESRI.ArcGIS.Mapping.OfficeIntegration.PowerPointInfo"/>
  </ds:schemaRefs>
</ds:datastoreItem>
</file>

<file path=customXml/itemProps15.xml><?xml version="1.0" encoding="utf-8"?>
<ds:datastoreItem xmlns:ds="http://schemas.openxmlformats.org/officeDocument/2006/customXml" ds:itemID="{D7AF5BEC-2557-4D35-B468-4FA6F2E57B19}">
  <ds:schemaRefs>
    <ds:schemaRef ds:uri="ESRI.ArcGIS.Mapping.OfficeIntegration.PowerPointInfo"/>
  </ds:schemaRefs>
</ds:datastoreItem>
</file>

<file path=customXml/itemProps16.xml><?xml version="1.0" encoding="utf-8"?>
<ds:datastoreItem xmlns:ds="http://schemas.openxmlformats.org/officeDocument/2006/customXml" ds:itemID="{CE9ECF6E-A7C2-4D6E-9A6B-F8D534020400}">
  <ds:schemaRefs>
    <ds:schemaRef ds:uri="ESRI.ArcGIS.Mapping.OfficeIntegration.PowerPointInfo"/>
  </ds:schemaRefs>
</ds:datastoreItem>
</file>

<file path=customXml/itemProps17.xml><?xml version="1.0" encoding="utf-8"?>
<ds:datastoreItem xmlns:ds="http://schemas.openxmlformats.org/officeDocument/2006/customXml" ds:itemID="{91BA13DC-AAD9-4CBA-AA62-22CD8394A220}">
  <ds:schemaRefs>
    <ds:schemaRef ds:uri="ESRI.ArcGIS.Mapping.OfficeIntegration.PowerPointInfo"/>
  </ds:schemaRefs>
</ds:datastoreItem>
</file>

<file path=customXml/itemProps18.xml><?xml version="1.0" encoding="utf-8"?>
<ds:datastoreItem xmlns:ds="http://schemas.openxmlformats.org/officeDocument/2006/customXml" ds:itemID="{61499843-B19B-41CB-AD4A-FA126A3F86FD}">
  <ds:schemaRefs>
    <ds:schemaRef ds:uri="ESRI.ArcGIS.Mapping.OfficeIntegration.PowerPointInfo"/>
  </ds:schemaRefs>
</ds:datastoreItem>
</file>

<file path=customXml/itemProps19.xml><?xml version="1.0" encoding="utf-8"?>
<ds:datastoreItem xmlns:ds="http://schemas.openxmlformats.org/officeDocument/2006/customXml" ds:itemID="{0512D4A9-4C35-4693-AC4E-958444400EEA}">
  <ds:schemaRefs>
    <ds:schemaRef ds:uri="ESRI.ArcGIS.Mapping.OfficeIntegration.PowerPointInfo"/>
  </ds:schemaRefs>
</ds:datastoreItem>
</file>

<file path=customXml/itemProps2.xml><?xml version="1.0" encoding="utf-8"?>
<ds:datastoreItem xmlns:ds="http://schemas.openxmlformats.org/officeDocument/2006/customXml" ds:itemID="{F1947F2C-A039-4329-AB51-D0CC7C481E22}">
  <ds:schemaRefs>
    <ds:schemaRef ds:uri="ESRI.ArcGIS.Mapping.OfficeIntegration.PowerPointInfo"/>
  </ds:schemaRefs>
</ds:datastoreItem>
</file>

<file path=customXml/itemProps20.xml><?xml version="1.0" encoding="utf-8"?>
<ds:datastoreItem xmlns:ds="http://schemas.openxmlformats.org/officeDocument/2006/customXml" ds:itemID="{2350EF5F-ED98-4A99-ACEA-219697566F17}">
  <ds:schemaRefs>
    <ds:schemaRef ds:uri="ESRI.ArcGIS.Mapping.OfficeIntegration.PowerPointInfo"/>
  </ds:schemaRefs>
</ds:datastoreItem>
</file>

<file path=customXml/itemProps21.xml><?xml version="1.0" encoding="utf-8"?>
<ds:datastoreItem xmlns:ds="http://schemas.openxmlformats.org/officeDocument/2006/customXml" ds:itemID="{3F092B17-3734-4D47-BC93-BAB25FADEE50}">
  <ds:schemaRefs>
    <ds:schemaRef ds:uri="ESRI.ArcGIS.Mapping.OfficeIntegration.PowerPointInfo"/>
  </ds:schemaRefs>
</ds:datastoreItem>
</file>

<file path=customXml/itemProps22.xml><?xml version="1.0" encoding="utf-8"?>
<ds:datastoreItem xmlns:ds="http://schemas.openxmlformats.org/officeDocument/2006/customXml" ds:itemID="{9021A34E-9E87-42ED-87AE-825B3869D9E3}">
  <ds:schemaRefs>
    <ds:schemaRef ds:uri="ESRI.ArcGIS.Mapping.OfficeIntegration.PowerPointInfo"/>
  </ds:schemaRefs>
</ds:datastoreItem>
</file>

<file path=customXml/itemProps23.xml><?xml version="1.0" encoding="utf-8"?>
<ds:datastoreItem xmlns:ds="http://schemas.openxmlformats.org/officeDocument/2006/customXml" ds:itemID="{DC8CBC95-4FA9-48C5-9D71-BB4F7BF752A7}">
  <ds:schemaRefs>
    <ds:schemaRef ds:uri="ESRI.ArcGIS.Mapping.OfficeIntegration.PowerPointInfo"/>
  </ds:schemaRefs>
</ds:datastoreItem>
</file>

<file path=customXml/itemProps24.xml><?xml version="1.0" encoding="utf-8"?>
<ds:datastoreItem xmlns:ds="http://schemas.openxmlformats.org/officeDocument/2006/customXml" ds:itemID="{A0FFC0DA-9744-4136-A25E-1F092E527B27}">
  <ds:schemaRefs>
    <ds:schemaRef ds:uri="ESRI.ArcGIS.Mapping.OfficeIntegration.PowerPointInfo"/>
  </ds:schemaRefs>
</ds:datastoreItem>
</file>

<file path=customXml/itemProps25.xml><?xml version="1.0" encoding="utf-8"?>
<ds:datastoreItem xmlns:ds="http://schemas.openxmlformats.org/officeDocument/2006/customXml" ds:itemID="{DFE8464A-D516-4DD3-8050-5899C16FCD61}">
  <ds:schemaRefs>
    <ds:schemaRef ds:uri="ESRI.ArcGIS.Mapping.OfficeIntegration.PowerPointInfo"/>
  </ds:schemaRefs>
</ds:datastoreItem>
</file>

<file path=customXml/itemProps26.xml><?xml version="1.0" encoding="utf-8"?>
<ds:datastoreItem xmlns:ds="http://schemas.openxmlformats.org/officeDocument/2006/customXml" ds:itemID="{0404A21F-750D-4053-AC8F-72B431E7D221}">
  <ds:schemaRefs>
    <ds:schemaRef ds:uri="ESRI.ArcGIS.Mapping.OfficeIntegration.PowerPointInfo"/>
  </ds:schemaRefs>
</ds:datastoreItem>
</file>

<file path=customXml/itemProps27.xml><?xml version="1.0" encoding="utf-8"?>
<ds:datastoreItem xmlns:ds="http://schemas.openxmlformats.org/officeDocument/2006/customXml" ds:itemID="{32BC810E-517C-4AD5-8FC3-85E503B442E2}">
  <ds:schemaRefs>
    <ds:schemaRef ds:uri="ESRI.ArcGIS.Mapping.OfficeIntegration.PowerPointInfo"/>
  </ds:schemaRefs>
</ds:datastoreItem>
</file>

<file path=customXml/itemProps28.xml><?xml version="1.0" encoding="utf-8"?>
<ds:datastoreItem xmlns:ds="http://schemas.openxmlformats.org/officeDocument/2006/customXml" ds:itemID="{98C9A0A3-84EB-47CE-B46D-AE17842890CD}">
  <ds:schemaRefs>
    <ds:schemaRef ds:uri="ESRI.ArcGIS.Mapping.OfficeIntegration.PowerPointInfo"/>
  </ds:schemaRefs>
</ds:datastoreItem>
</file>

<file path=customXml/itemProps29.xml><?xml version="1.0" encoding="utf-8"?>
<ds:datastoreItem xmlns:ds="http://schemas.openxmlformats.org/officeDocument/2006/customXml" ds:itemID="{9B4C3DC9-2970-4568-9030-120EF78B5998}">
  <ds:schemaRefs>
    <ds:schemaRef ds:uri="ESRI.ArcGIS.Mapping.OfficeIntegration.PowerPointInfo"/>
  </ds:schemaRefs>
</ds:datastoreItem>
</file>

<file path=customXml/itemProps3.xml><?xml version="1.0" encoding="utf-8"?>
<ds:datastoreItem xmlns:ds="http://schemas.openxmlformats.org/officeDocument/2006/customXml" ds:itemID="{1AABF40E-6509-4FB5-A47E-F8C94B8D1967}">
  <ds:schemaRefs>
    <ds:schemaRef ds:uri="ESRI.ArcGIS.Mapping.OfficeIntegration.PowerPointInfo"/>
  </ds:schemaRefs>
</ds:datastoreItem>
</file>

<file path=customXml/itemProps30.xml><?xml version="1.0" encoding="utf-8"?>
<ds:datastoreItem xmlns:ds="http://schemas.openxmlformats.org/officeDocument/2006/customXml" ds:itemID="{7EA2EEA2-28D7-4810-ADBA-BBA0AB2CCAA9}">
  <ds:schemaRefs>
    <ds:schemaRef ds:uri="ESRI.ArcGIS.Mapping.OfficeIntegration.PowerPointInfo"/>
  </ds:schemaRefs>
</ds:datastoreItem>
</file>

<file path=customXml/itemProps31.xml><?xml version="1.0" encoding="utf-8"?>
<ds:datastoreItem xmlns:ds="http://schemas.openxmlformats.org/officeDocument/2006/customXml" ds:itemID="{C5E2C5C1-957A-4979-A61C-26E356BBDCDB}">
  <ds:schemaRefs>
    <ds:schemaRef ds:uri="ESRI.ArcGIS.Mapping.OfficeIntegration.PowerPointInfo"/>
  </ds:schemaRefs>
</ds:datastoreItem>
</file>

<file path=customXml/itemProps32.xml><?xml version="1.0" encoding="utf-8"?>
<ds:datastoreItem xmlns:ds="http://schemas.openxmlformats.org/officeDocument/2006/customXml" ds:itemID="{5B055F10-0D30-4702-9ECE-C83AFBB1D2C5}">
  <ds:schemaRefs>
    <ds:schemaRef ds:uri="ESRI.ArcGIS.Mapping.OfficeIntegration.PowerPointInfo"/>
  </ds:schemaRefs>
</ds:datastoreItem>
</file>

<file path=customXml/itemProps33.xml><?xml version="1.0" encoding="utf-8"?>
<ds:datastoreItem xmlns:ds="http://schemas.openxmlformats.org/officeDocument/2006/customXml" ds:itemID="{CD595142-C100-4DC2-BB49-97164C520D89}">
  <ds:schemaRefs>
    <ds:schemaRef ds:uri="ESRI.ArcGIS.Mapping.OfficeIntegration.PowerPointInfo"/>
  </ds:schemaRefs>
</ds:datastoreItem>
</file>

<file path=customXml/itemProps34.xml><?xml version="1.0" encoding="utf-8"?>
<ds:datastoreItem xmlns:ds="http://schemas.openxmlformats.org/officeDocument/2006/customXml" ds:itemID="{0370556E-D40F-4FBF-8DC6-E61238C86DFD}">
  <ds:schemaRefs>
    <ds:schemaRef ds:uri="ESRI.ArcGIS.Mapping.OfficeIntegration.PowerPointInfo"/>
  </ds:schemaRefs>
</ds:datastoreItem>
</file>

<file path=customXml/itemProps35.xml><?xml version="1.0" encoding="utf-8"?>
<ds:datastoreItem xmlns:ds="http://schemas.openxmlformats.org/officeDocument/2006/customXml" ds:itemID="{8ACD4CF6-8C11-4A67-B461-EFA63D4B332D}">
  <ds:schemaRefs>
    <ds:schemaRef ds:uri="ESRI.ArcGIS.Mapping.OfficeIntegration.PowerPointInfo"/>
  </ds:schemaRefs>
</ds:datastoreItem>
</file>

<file path=customXml/itemProps36.xml><?xml version="1.0" encoding="utf-8"?>
<ds:datastoreItem xmlns:ds="http://schemas.openxmlformats.org/officeDocument/2006/customXml" ds:itemID="{CAE57F87-8AAE-4D80-A070-47D097B714A0}">
  <ds:schemaRefs>
    <ds:schemaRef ds:uri="ESRI.ArcGIS.Mapping.OfficeIntegration.PowerPointInfo"/>
  </ds:schemaRefs>
</ds:datastoreItem>
</file>

<file path=customXml/itemProps37.xml><?xml version="1.0" encoding="utf-8"?>
<ds:datastoreItem xmlns:ds="http://schemas.openxmlformats.org/officeDocument/2006/customXml" ds:itemID="{F08E55EE-5907-488E-A8C4-2001594E43A5}">
  <ds:schemaRefs>
    <ds:schemaRef ds:uri="http://schemas.microsoft.com/sharepoint/v3/contenttype/forms"/>
  </ds:schemaRefs>
</ds:datastoreItem>
</file>

<file path=customXml/itemProps38.xml><?xml version="1.0" encoding="utf-8"?>
<ds:datastoreItem xmlns:ds="http://schemas.openxmlformats.org/officeDocument/2006/customXml" ds:itemID="{F5F97E91-FF41-4D63-97A2-5967B32C6721}">
  <ds:schemaRefs>
    <ds:schemaRef ds:uri="ESRI.ArcGIS.Mapping.OfficeIntegration.PowerPointInfo"/>
  </ds:schemaRefs>
</ds:datastoreItem>
</file>

<file path=customXml/itemProps39.xml><?xml version="1.0" encoding="utf-8"?>
<ds:datastoreItem xmlns:ds="http://schemas.openxmlformats.org/officeDocument/2006/customXml" ds:itemID="{870FE3FA-8F96-4CB4-8764-327874FCF044}">
  <ds:schemaRefs>
    <ds:schemaRef ds:uri="ESRI.ArcGIS.Mapping.OfficeIntegration.PowerPointInfo"/>
  </ds:schemaRefs>
</ds:datastoreItem>
</file>

<file path=customXml/itemProps4.xml><?xml version="1.0" encoding="utf-8"?>
<ds:datastoreItem xmlns:ds="http://schemas.openxmlformats.org/officeDocument/2006/customXml" ds:itemID="{E2380E6F-C7C5-4434-8EBB-B7551C694372}">
  <ds:schemaRefs>
    <ds:schemaRef ds:uri="ESRI.ArcGIS.Mapping.OfficeIntegration.PowerPointInfo"/>
  </ds:schemaRefs>
</ds:datastoreItem>
</file>

<file path=customXml/itemProps40.xml><?xml version="1.0" encoding="utf-8"?>
<ds:datastoreItem xmlns:ds="http://schemas.openxmlformats.org/officeDocument/2006/customXml" ds:itemID="{E0BC62C7-F87C-4514-9E82-7BD10444B3CE}">
  <ds:schemaRefs>
    <ds:schemaRef ds:uri="ESRI.ArcGIS.Mapping.OfficeIntegration.PowerPointInfo"/>
  </ds:schemaRefs>
</ds:datastoreItem>
</file>

<file path=customXml/itemProps41.xml><?xml version="1.0" encoding="utf-8"?>
<ds:datastoreItem xmlns:ds="http://schemas.openxmlformats.org/officeDocument/2006/customXml" ds:itemID="{688A987B-5B68-4B15-8384-35F24B6A0B1B}">
  <ds:schemaRefs>
    <ds:schemaRef ds:uri="ESRI.ArcGIS.Mapping.OfficeIntegration.PowerPointInfo"/>
  </ds:schemaRefs>
</ds:datastoreItem>
</file>

<file path=customXml/itemProps42.xml><?xml version="1.0" encoding="utf-8"?>
<ds:datastoreItem xmlns:ds="http://schemas.openxmlformats.org/officeDocument/2006/customXml" ds:itemID="{3FBA35BB-CAD6-4DB3-AAAA-2C2C5F4AF337}">
  <ds:schemaRefs>
    <ds:schemaRef ds:uri="ESRI.ArcGIS.Mapping.OfficeIntegration.PowerPointInfo"/>
  </ds:schemaRefs>
</ds:datastoreItem>
</file>

<file path=customXml/itemProps43.xml><?xml version="1.0" encoding="utf-8"?>
<ds:datastoreItem xmlns:ds="http://schemas.openxmlformats.org/officeDocument/2006/customXml" ds:itemID="{F72993EB-3D7E-478A-A2BF-59465EFDFBD8}">
  <ds:schemaRefs>
    <ds:schemaRef ds:uri="ESRI.ArcGIS.Mapping.OfficeIntegration.PowerPointInfo"/>
  </ds:schemaRefs>
</ds:datastoreItem>
</file>

<file path=customXml/itemProps44.xml><?xml version="1.0" encoding="utf-8"?>
<ds:datastoreItem xmlns:ds="http://schemas.openxmlformats.org/officeDocument/2006/customXml" ds:itemID="{3B55E36F-BEFB-40FD-A5BA-025B6A1E799A}">
  <ds:schemaRefs>
    <ds:schemaRef ds:uri="ESRI.ArcGIS.Mapping.OfficeIntegration.PowerPointInfo"/>
  </ds:schemaRefs>
</ds:datastoreItem>
</file>

<file path=customXml/itemProps45.xml><?xml version="1.0" encoding="utf-8"?>
<ds:datastoreItem xmlns:ds="http://schemas.openxmlformats.org/officeDocument/2006/customXml" ds:itemID="{0B6D1CC1-5E5D-491F-9E4C-2F1B55247A0E}">
  <ds:schemaRefs>
    <ds:schemaRef ds:uri="ESRI.ArcGIS.Mapping.OfficeIntegration.PowerPointInfo"/>
  </ds:schemaRefs>
</ds:datastoreItem>
</file>

<file path=customXml/itemProps46.xml><?xml version="1.0" encoding="utf-8"?>
<ds:datastoreItem xmlns:ds="http://schemas.openxmlformats.org/officeDocument/2006/customXml" ds:itemID="{40DFE71A-CCC7-4D91-B4AB-DF80177F81DC}">
  <ds:schemaRefs>
    <ds:schemaRef ds:uri="ESRI.ArcGIS.Mapping.OfficeIntegration.PowerPointInfo"/>
  </ds:schemaRefs>
</ds:datastoreItem>
</file>

<file path=customXml/itemProps47.xml><?xml version="1.0" encoding="utf-8"?>
<ds:datastoreItem xmlns:ds="http://schemas.openxmlformats.org/officeDocument/2006/customXml" ds:itemID="{61B07E49-D3D2-4A11-A510-57E741732091}">
  <ds:schemaRefs>
    <ds:schemaRef ds:uri="ESRI.ArcGIS.Mapping.OfficeIntegration.PowerPointInfo"/>
  </ds:schemaRefs>
</ds:datastoreItem>
</file>

<file path=customXml/itemProps48.xml><?xml version="1.0" encoding="utf-8"?>
<ds:datastoreItem xmlns:ds="http://schemas.openxmlformats.org/officeDocument/2006/customXml" ds:itemID="{A3E63189-E0C0-4989-B157-DC252C458EE2}">
  <ds:schemaRefs>
    <ds:schemaRef ds:uri="ESRI.ArcGIS.Mapping.OfficeIntegration.PowerPointInfo"/>
  </ds:schemaRefs>
</ds:datastoreItem>
</file>

<file path=customXml/itemProps49.xml><?xml version="1.0" encoding="utf-8"?>
<ds:datastoreItem xmlns:ds="http://schemas.openxmlformats.org/officeDocument/2006/customXml" ds:itemID="{56D55F6B-110A-4082-B901-4EA32F540339}">
  <ds:schemaRefs>
    <ds:schemaRef ds:uri="ESRI.ArcGIS.Mapping.OfficeIntegration.PowerPointInfo"/>
  </ds:schemaRefs>
</ds:datastoreItem>
</file>

<file path=customXml/itemProps5.xml><?xml version="1.0" encoding="utf-8"?>
<ds:datastoreItem xmlns:ds="http://schemas.openxmlformats.org/officeDocument/2006/customXml" ds:itemID="{06E3B8AB-1308-4D40-BCC9-73E00D935424}">
  <ds:schemaRefs>
    <ds:schemaRef ds:uri="ESRI.ArcGIS.Mapping.OfficeIntegration.PowerPointInfo"/>
  </ds:schemaRefs>
</ds:datastoreItem>
</file>

<file path=customXml/itemProps50.xml><?xml version="1.0" encoding="utf-8"?>
<ds:datastoreItem xmlns:ds="http://schemas.openxmlformats.org/officeDocument/2006/customXml" ds:itemID="{BF4E9409-A6FF-4D74-AEFF-C4BE8DF9D806}">
  <ds:schemaRefs>
    <ds:schemaRef ds:uri="ESRI.ArcGIS.Mapping.OfficeIntegration.PowerPointInfo"/>
  </ds:schemaRefs>
</ds:datastoreItem>
</file>

<file path=customXml/itemProps51.xml><?xml version="1.0" encoding="utf-8"?>
<ds:datastoreItem xmlns:ds="http://schemas.openxmlformats.org/officeDocument/2006/customXml" ds:itemID="{CF92761F-C1F3-4A00-B392-B4A48105DCC0}">
  <ds:schemaRefs>
    <ds:schemaRef ds:uri="ESRI.ArcGIS.Mapping.OfficeIntegration.PowerPointInfo"/>
  </ds:schemaRefs>
</ds:datastoreItem>
</file>

<file path=customXml/itemProps52.xml><?xml version="1.0" encoding="utf-8"?>
<ds:datastoreItem xmlns:ds="http://schemas.openxmlformats.org/officeDocument/2006/customXml" ds:itemID="{3CEB80D4-5E47-4530-AA19-BF925238A247}">
  <ds:schemaRefs>
    <ds:schemaRef ds:uri="ESRI.ArcGIS.Mapping.OfficeIntegration.PowerPointInfo"/>
  </ds:schemaRefs>
</ds:datastoreItem>
</file>

<file path=customXml/itemProps53.xml><?xml version="1.0" encoding="utf-8"?>
<ds:datastoreItem xmlns:ds="http://schemas.openxmlformats.org/officeDocument/2006/customXml" ds:itemID="{64D89262-C84E-4D11-83DA-5005BE1B2AA5}">
  <ds:schemaRefs>
    <ds:schemaRef ds:uri="Microsoft.SharePoint.Taxonomy.ContentTypeSync"/>
  </ds:schemaRefs>
</ds:datastoreItem>
</file>

<file path=customXml/itemProps54.xml><?xml version="1.0" encoding="utf-8"?>
<ds:datastoreItem xmlns:ds="http://schemas.openxmlformats.org/officeDocument/2006/customXml" ds:itemID="{8A20E46D-814B-435B-BF3E-C0BD17D3913D}">
  <ds:schemaRefs>
    <ds:schemaRef ds:uri="ESRI.ArcGIS.Mapping.OfficeIntegration.PowerPointInfo"/>
  </ds:schemaRefs>
</ds:datastoreItem>
</file>

<file path=customXml/itemProps55.xml><?xml version="1.0" encoding="utf-8"?>
<ds:datastoreItem xmlns:ds="http://schemas.openxmlformats.org/officeDocument/2006/customXml" ds:itemID="{412B4EEB-32F9-4DCF-9E73-92ECEBD4ABAB}">
  <ds:schemaRefs>
    <ds:schemaRef ds:uri="ESRI.ArcGIS.Mapping.OfficeIntegration.PowerPointInfo"/>
  </ds:schemaRefs>
</ds:datastoreItem>
</file>

<file path=customXml/itemProps56.xml><?xml version="1.0" encoding="utf-8"?>
<ds:datastoreItem xmlns:ds="http://schemas.openxmlformats.org/officeDocument/2006/customXml" ds:itemID="{39BC886D-D1CB-458D-97EE-00B6FD154487}">
  <ds:schemaRefs>
    <ds:schemaRef ds:uri="ESRI.ArcGIS.Mapping.OfficeIntegration.PowerPointInfo"/>
  </ds:schemaRefs>
</ds:datastoreItem>
</file>

<file path=customXml/itemProps57.xml><?xml version="1.0" encoding="utf-8"?>
<ds:datastoreItem xmlns:ds="http://schemas.openxmlformats.org/officeDocument/2006/customXml" ds:itemID="{D52D605F-6EC7-4000-B2B2-370E25CB5760}">
  <ds:schemaRefs>
    <ds:schemaRef ds:uri="ESRI.ArcGIS.Mapping.OfficeIntegration.PowerPointInfo"/>
  </ds:schemaRefs>
</ds:datastoreItem>
</file>

<file path=customXml/itemProps58.xml><?xml version="1.0" encoding="utf-8"?>
<ds:datastoreItem xmlns:ds="http://schemas.openxmlformats.org/officeDocument/2006/customXml" ds:itemID="{0530DE29-190F-4FA7-8EAE-278B3B4EB88A}">
  <ds:schemaRefs>
    <ds:schemaRef ds:uri="ESRI.ArcGIS.Mapping.OfficeIntegration.PowerPointInfo"/>
  </ds:schemaRefs>
</ds:datastoreItem>
</file>

<file path=customXml/itemProps59.xml><?xml version="1.0" encoding="utf-8"?>
<ds:datastoreItem xmlns:ds="http://schemas.openxmlformats.org/officeDocument/2006/customXml" ds:itemID="{6B7A84AE-3749-4B07-84E7-3432B803C61D}">
  <ds:schemaRefs>
    <ds:schemaRef ds:uri="ESRI.ArcGIS.Mapping.OfficeIntegration.PowerPointInfo"/>
  </ds:schemaRefs>
</ds:datastoreItem>
</file>

<file path=customXml/itemProps6.xml><?xml version="1.0" encoding="utf-8"?>
<ds:datastoreItem xmlns:ds="http://schemas.openxmlformats.org/officeDocument/2006/customXml" ds:itemID="{854AC9C8-4073-4C83-B358-C3FE043AA287}">
  <ds:schemaRefs>
    <ds:schemaRef ds:uri="ESRI.ArcGIS.Mapping.OfficeIntegration.PowerPointInfo"/>
  </ds:schemaRefs>
</ds:datastoreItem>
</file>

<file path=customXml/itemProps60.xml><?xml version="1.0" encoding="utf-8"?>
<ds:datastoreItem xmlns:ds="http://schemas.openxmlformats.org/officeDocument/2006/customXml" ds:itemID="{331BB6DE-EF92-4C89-8CB7-045747B0B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91271e8-aa8e-4e30-9f2d-d66faef07e7f"/>
    <ds:schemaRef ds:uri="02353272-8412-4cd7-880f-df7e8f3e12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1.xml><?xml version="1.0" encoding="utf-8"?>
<ds:datastoreItem xmlns:ds="http://schemas.openxmlformats.org/officeDocument/2006/customXml" ds:itemID="{23008647-7209-4538-9689-4FB83C94C60C}">
  <ds:schemaRefs>
    <ds:schemaRef ds:uri="ESRI.ArcGIS.Mapping.OfficeIntegration.PowerPointInfo"/>
  </ds:schemaRefs>
</ds:datastoreItem>
</file>

<file path=customXml/itemProps62.xml><?xml version="1.0" encoding="utf-8"?>
<ds:datastoreItem xmlns:ds="http://schemas.openxmlformats.org/officeDocument/2006/customXml" ds:itemID="{94F2F804-30AE-4D4E-A77E-EA910350E14F}">
  <ds:schemaRefs>
    <ds:schemaRef ds:uri="ESRI.ArcGIS.Mapping.OfficeIntegration.PowerPointInfo"/>
  </ds:schemaRefs>
</ds:datastoreItem>
</file>

<file path=customXml/itemProps63.xml><?xml version="1.0" encoding="utf-8"?>
<ds:datastoreItem xmlns:ds="http://schemas.openxmlformats.org/officeDocument/2006/customXml" ds:itemID="{0B6FDA9C-AEA1-4431-9B97-036972F574ED}">
  <ds:schemaRefs>
    <ds:schemaRef ds:uri="ESRI.ArcGIS.Mapping.OfficeIntegration.PowerPointInfo"/>
  </ds:schemaRefs>
</ds:datastoreItem>
</file>

<file path=customXml/itemProps64.xml><?xml version="1.0" encoding="utf-8"?>
<ds:datastoreItem xmlns:ds="http://schemas.openxmlformats.org/officeDocument/2006/customXml" ds:itemID="{EDF89457-F524-40DE-A32D-56788F1017C9}">
  <ds:schemaRefs>
    <ds:schemaRef ds:uri="ESRI.ArcGIS.Mapping.OfficeIntegration.PowerPointInfo"/>
  </ds:schemaRefs>
</ds:datastoreItem>
</file>

<file path=customXml/itemProps65.xml><?xml version="1.0" encoding="utf-8"?>
<ds:datastoreItem xmlns:ds="http://schemas.openxmlformats.org/officeDocument/2006/customXml" ds:itemID="{0626BA7C-588E-4689-B027-6D55A93A9629}">
  <ds:schemaRefs>
    <ds:schemaRef ds:uri="ESRI.ArcGIS.Mapping.OfficeIntegration.PowerPointInfo"/>
  </ds:schemaRefs>
</ds:datastoreItem>
</file>

<file path=customXml/itemProps66.xml><?xml version="1.0" encoding="utf-8"?>
<ds:datastoreItem xmlns:ds="http://schemas.openxmlformats.org/officeDocument/2006/customXml" ds:itemID="{03212E84-5280-4510-929F-9726C2B3F8B4}">
  <ds:schemaRefs>
    <ds:schemaRef ds:uri="ESRI.ArcGIS.Mapping.OfficeIntegration.PowerPointInfo"/>
  </ds:schemaRefs>
</ds:datastoreItem>
</file>

<file path=customXml/itemProps67.xml><?xml version="1.0" encoding="utf-8"?>
<ds:datastoreItem xmlns:ds="http://schemas.openxmlformats.org/officeDocument/2006/customXml" ds:itemID="{AE5CE1A5-1BBA-4BC7-A812-5F81AF0E0C2D}">
  <ds:schemaRefs>
    <ds:schemaRef ds:uri="ESRI.ArcGIS.Mapping.OfficeIntegration.PowerPointInfo"/>
  </ds:schemaRefs>
</ds:datastoreItem>
</file>

<file path=customXml/itemProps68.xml><?xml version="1.0" encoding="utf-8"?>
<ds:datastoreItem xmlns:ds="http://schemas.openxmlformats.org/officeDocument/2006/customXml" ds:itemID="{8B131C06-F607-4A31-BFFE-EC89A2EEDE9D}">
  <ds:schemaRefs>
    <ds:schemaRef ds:uri="ESRI.ArcGIS.Mapping.OfficeIntegration.PowerPointInfo"/>
  </ds:schemaRefs>
</ds:datastoreItem>
</file>

<file path=customXml/itemProps7.xml><?xml version="1.0" encoding="utf-8"?>
<ds:datastoreItem xmlns:ds="http://schemas.openxmlformats.org/officeDocument/2006/customXml" ds:itemID="{FCA20B97-AB1C-443E-8071-1A8CA0415D5D}">
  <ds:schemaRefs>
    <ds:schemaRef ds:uri="http://schemas.microsoft.com/office/2006/documentManagement/types"/>
    <ds:schemaRef ds:uri="http://purl.org/dc/elements/1.1/"/>
    <ds:schemaRef ds:uri="http://purl.org/dc/terms/"/>
    <ds:schemaRef ds:uri="http://schemas.microsoft.com/office/infopath/2007/PartnerControls"/>
    <ds:schemaRef ds:uri="391271e8-aa8e-4e30-9f2d-d66faef07e7f"/>
    <ds:schemaRef ds:uri="4ffa91fb-a0ff-4ac5-b2db-65c790d184a4"/>
    <ds:schemaRef ds:uri="02353272-8412-4cd7-880f-df7e8f3e12cf"/>
    <ds:schemaRef ds:uri="http://www.w3.org/XML/1998/namespace"/>
    <ds:schemaRef ds:uri="http://purl.org/dc/dcmitype/"/>
    <ds:schemaRef ds:uri="http://schemas.openxmlformats.org/package/2006/metadata/core-properties"/>
    <ds:schemaRef ds:uri="http://schemas.microsoft.com/sharepoint.v3"/>
    <ds:schemaRef ds:uri="http://schemas.microsoft.com/sharepoint/v3/fields"/>
    <ds:schemaRef ds:uri="http://schemas.microsoft.com/sharepoint/v3"/>
    <ds:schemaRef ds:uri="http://schemas.microsoft.com/office/2006/metadata/properties"/>
  </ds:schemaRefs>
</ds:datastoreItem>
</file>

<file path=customXml/itemProps8.xml><?xml version="1.0" encoding="utf-8"?>
<ds:datastoreItem xmlns:ds="http://schemas.openxmlformats.org/officeDocument/2006/customXml" ds:itemID="{6B8167E8-8A5D-452B-B14F-68D5BBEDDCEC}">
  <ds:schemaRefs>
    <ds:schemaRef ds:uri="ESRI.ArcGIS.Mapping.OfficeIntegration.PowerPointInfo"/>
  </ds:schemaRefs>
</ds:datastoreItem>
</file>

<file path=customXml/itemProps9.xml><?xml version="1.0" encoding="utf-8"?>
<ds:datastoreItem xmlns:ds="http://schemas.openxmlformats.org/officeDocument/2006/customXml" ds:itemID="{F2BC5091-9F9C-4020-A129-D0AACB4D95E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Ocean painting presentation (widescreen)</Template>
  <TotalTime>20669</TotalTime>
  <Words>5053</Words>
  <Application>Microsoft Office PowerPoint</Application>
  <PresentationFormat>Widescreen</PresentationFormat>
  <Paragraphs>691</Paragraphs>
  <Slides>46</Slides>
  <Notes>46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Arial</vt:lpstr>
      <vt:lpstr>Arial Rounded MT Bold</vt:lpstr>
      <vt:lpstr>Calibri</vt:lpstr>
      <vt:lpstr>Century Schoolbook</vt:lpstr>
      <vt:lpstr>Courier New</vt:lpstr>
      <vt:lpstr>Georgia</vt:lpstr>
      <vt:lpstr>Gill Sans MT</vt:lpstr>
      <vt:lpstr>Symbol</vt:lpstr>
      <vt:lpstr>Times New Roman</vt:lpstr>
      <vt:lpstr>Wingdings 2</vt:lpstr>
      <vt:lpstr>Ocean 16x9</vt:lpstr>
      <vt:lpstr>View</vt:lpstr>
      <vt:lpstr>Waters of the United States  (WOTUS) Update  </vt:lpstr>
      <vt:lpstr>PowerPoint Presentation</vt:lpstr>
      <vt:lpstr>PowerPoint Presentation</vt:lpstr>
      <vt:lpstr>PowerPoint Presentation</vt:lpstr>
      <vt:lpstr>PowerPoint Presentation</vt:lpstr>
      <vt:lpstr>A Very Brief History of WOTUS - Part 1</vt:lpstr>
      <vt:lpstr>Redefining WOTUS</vt:lpstr>
      <vt:lpstr>A Very Brief History of WOTUS Cont’d - the Clean Water Rule</vt:lpstr>
      <vt:lpstr>2017 Executive Order</vt:lpstr>
      <vt:lpstr>The Navigable Waters Protection Rule (NWPR)</vt:lpstr>
      <vt:lpstr>Fast Forward to January 20, 2021</vt:lpstr>
      <vt:lpstr>                        And then . . . .</vt:lpstr>
      <vt:lpstr>PowerPoint Presentation</vt:lpstr>
      <vt:lpstr>Rule Status and Litigation Update</vt:lpstr>
      <vt:lpstr>Final Rule Framework</vt:lpstr>
      <vt:lpstr>Final Rule Framework</vt:lpstr>
      <vt:lpstr>Final Rule Framework</vt:lpstr>
      <vt:lpstr>Final Rule Framework</vt:lpstr>
      <vt:lpstr>Key Concepts</vt:lpstr>
      <vt:lpstr>Significantly Affect – applies to tributaries, adjacent wetlands, and (a)(5) waters</vt:lpstr>
      <vt:lpstr>Significantly Affect – applies to tributaries, adjacent wetlands, and (a)(5) waters</vt:lpstr>
      <vt:lpstr>(a)(1) Waters – Traditional Navigable Waters, the Territorial Seas, and Interstate Waters</vt:lpstr>
      <vt:lpstr>(a)(1) Waters – Traditional Navigable Waters, the Territorial Seas, and Interstate Waters</vt:lpstr>
      <vt:lpstr>(a)(1) Waters – Traditional Navigable Waters, the Territorial Seas, and Interstate Waters</vt:lpstr>
      <vt:lpstr>(a)(2) Impoundments</vt:lpstr>
      <vt:lpstr>(a)(2) Impoundments</vt:lpstr>
      <vt:lpstr>(a)(3) Tributaries</vt:lpstr>
      <vt:lpstr>(a)(3) Tributaries</vt:lpstr>
      <vt:lpstr>(a)(3) Tributaries</vt:lpstr>
      <vt:lpstr>(a)(4) Adjacent Wetlands</vt:lpstr>
      <vt:lpstr>(a)(4) Adjacent Wetlands</vt:lpstr>
      <vt:lpstr>(a)(4) Adjacent Wetlands</vt:lpstr>
      <vt:lpstr>(a)(4) Adjacent Wetlands</vt:lpstr>
      <vt:lpstr>(a)(4) Adjacent Wetlands</vt:lpstr>
      <vt:lpstr>PowerPoint Presentation</vt:lpstr>
      <vt:lpstr>PowerPoint Presentation</vt:lpstr>
      <vt:lpstr>PowerPoint Presentation</vt:lpstr>
      <vt:lpstr>Exclusions</vt:lpstr>
      <vt:lpstr>(b)(1) Exclusion: Waste Treatment Systems</vt:lpstr>
      <vt:lpstr>(b)(2) Exclusion: Prior Converted Cropland</vt:lpstr>
      <vt:lpstr>(b)(3) – (b)(8) Exclusions</vt:lpstr>
      <vt:lpstr>Effects of the Final Rule</vt:lpstr>
      <vt:lpstr>Technical Support Document</vt:lpstr>
      <vt:lpstr>Existing Jurisdictional Determinations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Kaiser, Russell</dc:creator>
  <cp:lastModifiedBy>Feinmark, Phyllis</cp:lastModifiedBy>
  <cp:revision>7</cp:revision>
  <cp:lastPrinted>2023-02-27T23:10:50Z</cp:lastPrinted>
  <dcterms:created xsi:type="dcterms:W3CDTF">2021-02-20T12:55:35Z</dcterms:created>
  <dcterms:modified xsi:type="dcterms:W3CDTF">2023-05-11T16:41:52Z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0x0101003E006C3CAE27AB4E9E3B19DB5A42952C</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e3f09c3df709400db2417a7161762d62">
    <vt:lpwstr/>
  </property>
  <property fmtid="{D5CDD505-2E9C-101B-9397-08002B2CF9AE}" pid="9" name="Document Type">
    <vt:lpwstr/>
  </property>
  <property fmtid="{D5CDD505-2E9C-101B-9397-08002B2CF9AE}" pid="10" name="EPA_x0020_Subject">
    <vt:lpwstr/>
  </property>
  <property fmtid="{D5CDD505-2E9C-101B-9397-08002B2CF9AE}" pid="11" name="TaxKeyword">
    <vt:lpwstr/>
  </property>
  <property fmtid="{D5CDD505-2E9C-101B-9397-08002B2CF9AE}" pid="12" name="EPA Subject">
    <vt:lpwstr/>
  </property>
  <property fmtid="{D5CDD505-2E9C-101B-9397-08002B2CF9AE}" pid="13" name="MediaServiceImageTags">
    <vt:lpwstr/>
  </property>
</Properties>
</file>